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38" r:id="rId4"/>
    <p:sldId id="328" r:id="rId5"/>
    <p:sldId id="329" r:id="rId6"/>
    <p:sldId id="286" r:id="rId7"/>
    <p:sldId id="310" r:id="rId8"/>
    <p:sldId id="322" r:id="rId9"/>
    <p:sldId id="314" r:id="rId10"/>
    <p:sldId id="315" r:id="rId11"/>
    <p:sldId id="318" r:id="rId12"/>
    <p:sldId id="320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56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80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9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0.xml"/><Relationship Id="rId4" Type="http://schemas.openxmlformats.org/officeDocument/2006/relationships/image" Target="../media/image11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tags" Target="../tags/tag73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../media/image15.png"/><Relationship Id="rId6" Type="http://schemas.openxmlformats.org/officeDocument/2006/relationships/tags" Target="../tags/tag79.xml"/><Relationship Id="rId5" Type="http://schemas.openxmlformats.org/officeDocument/2006/relationships/image" Target="../media/image14.png"/><Relationship Id="rId4" Type="http://schemas.openxmlformats.org/officeDocument/2006/relationships/tags" Target="../tags/tag78.xml"/><Relationship Id="rId3" Type="http://schemas.openxmlformats.org/officeDocument/2006/relationships/image" Target="../media/image13.png"/><Relationship Id="rId2" Type="http://schemas.openxmlformats.org/officeDocument/2006/relationships/tags" Target="../tags/tag77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image" Target="../media/image17.png"/><Relationship Id="rId14" Type="http://schemas.openxmlformats.org/officeDocument/2006/relationships/tags" Target="../tags/tag83.xml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tags" Target="../tags/tag82.xml"/><Relationship Id="rId10" Type="http://schemas.openxmlformats.org/officeDocument/2006/relationships/image" Target="../media/image16.png"/><Relationship Id="rId1" Type="http://schemas.openxmlformats.org/officeDocument/2006/relationships/tags" Target="../tags/tag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image" Target="../media/image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image" Target="../media/image5.png"/><Relationship Id="rId6" Type="http://schemas.openxmlformats.org/officeDocument/2006/relationships/tags" Target="../tags/tag42.xml"/><Relationship Id="rId5" Type="http://schemas.openxmlformats.org/officeDocument/2006/relationships/image" Target="../media/image4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jpe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9.png"/><Relationship Id="rId7" Type="http://schemas.openxmlformats.org/officeDocument/2006/relationships/tags" Target="../tags/tag57.xml"/><Relationship Id="rId6" Type="http://schemas.openxmlformats.org/officeDocument/2006/relationships/image" Target="../media/image8.jpeg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9.xml"/><Relationship Id="rId1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AWB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仿真方案计划</a:t>
            </a:r>
            <a:endParaRPr lang="zh-CN" altLang="en-US" dirty="0"/>
          </a:p>
        </p:txBody>
      </p:sp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9641493" y="3897441"/>
            <a:ext cx="1570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邹卓良</a:t>
            </a:r>
            <a:endParaRPr lang="en-US" sz="2400" dirty="0"/>
          </a:p>
          <a:p>
            <a:pPr algn="r"/>
            <a:r>
              <a:rPr lang="en-US" sz="2400" dirty="0"/>
              <a:t>2023.06.01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-altek</a:t>
            </a:r>
            <a:r>
              <a:rPr lang="zh-CN" altLang="en-US" sz="3200"/>
              <a:t>方案相关</a:t>
            </a:r>
            <a:endParaRPr lang="zh-CN" altLang="en-US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27885" y="1287145"/>
            <a:ext cx="8331200" cy="30308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1. altek AWB</a:t>
            </a:r>
            <a:r>
              <a:rPr lang="zh-CN" altLang="en-US" sz="1800"/>
              <a:t>方案跟仿真工具交互层的相关性很强：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>
                <a:sym typeface="+mn-ea"/>
              </a:rPr>
              <a:t>3</a:t>
            </a:r>
            <a:r>
              <a:rPr lang="zh-CN" altLang="en-US" sz="1800">
                <a:sym typeface="+mn-ea"/>
              </a:rPr>
              <a:t>）</a:t>
            </a:r>
            <a:r>
              <a:rPr lang="zh-CN" altLang="en-US" sz="1800">
                <a:highlight>
                  <a:srgbClr val="FF0000"/>
                </a:highlight>
                <a:sym typeface="+mn-ea"/>
              </a:rPr>
              <a:t>亮度相关策略</a:t>
            </a:r>
            <a:r>
              <a:rPr lang="zh-CN" altLang="en-US" sz="1800">
                <a:sym typeface="+mn-ea"/>
              </a:rPr>
              <a:t>。如高通</a:t>
            </a:r>
            <a:r>
              <a:rPr lang="en-US" altLang="zh-CN" sz="1800">
                <a:sym typeface="+mn-ea"/>
              </a:rPr>
              <a:t>3A tuning</a:t>
            </a:r>
            <a:r>
              <a:rPr lang="zh-CN" altLang="en-US" sz="1800">
                <a:sym typeface="+mn-ea"/>
              </a:rPr>
              <a:t>规定</a:t>
            </a:r>
            <a:r>
              <a:rPr lang="en-US" altLang="zh-CN" sz="1800">
                <a:sym typeface="+mn-ea"/>
              </a:rPr>
              <a:t>lv </a:t>
            </a:r>
            <a:r>
              <a:rPr lang="zh-CN" altLang="en-US" sz="1800">
                <a:sym typeface="+mn-ea"/>
              </a:rPr>
              <a:t>Index 0-160为室外，Index 170-330为室内，Index大于340为暗光环境。其中Index 160-170和330-340是插值区间（减小室外室内过渡时颜色跳变）。</a:t>
            </a:r>
            <a:r>
              <a:rPr lang="zh-CN" sz="1800">
                <a:sym typeface="+mn-ea"/>
              </a:rPr>
              <a:t>不同亮度的</a:t>
            </a:r>
            <a:r>
              <a:rPr lang="en-US" altLang="zh-CN" sz="1800">
                <a:sym typeface="+mn-ea"/>
              </a:rPr>
              <a:t>AWB</a:t>
            </a:r>
            <a:r>
              <a:rPr lang="zh-CN" altLang="en-US" sz="1800">
                <a:sym typeface="+mn-ea"/>
              </a:rPr>
              <a:t>策略可能不同，需要仿真工具支持。</a:t>
            </a:r>
            <a:endParaRPr lang="zh-CN" altLang="en-US" sz="1800">
              <a:sym typeface="+mn-ea"/>
            </a:endParaRPr>
          </a:p>
          <a:p>
            <a:pPr marL="0" indent="457200">
              <a:buNone/>
            </a:pPr>
            <a:r>
              <a:rPr lang="en-US" altLang="zh-CN" sz="1800">
                <a:sym typeface="+mn-ea"/>
              </a:rPr>
              <a:t>4</a:t>
            </a:r>
            <a:r>
              <a:rPr lang="zh-CN" altLang="en-US" sz="1800">
                <a:sym typeface="+mn-ea"/>
              </a:rPr>
              <a:t>）</a:t>
            </a:r>
            <a:r>
              <a:rPr lang="zh-CN" altLang="en-US" sz="1800">
                <a:highlight>
                  <a:srgbClr val="FF0000"/>
                </a:highlight>
                <a:sym typeface="+mn-ea"/>
              </a:rPr>
              <a:t>场景划分</a:t>
            </a:r>
            <a:r>
              <a:rPr lang="zh-CN" altLang="en-US" sz="1800">
                <a:sym typeface="+mn-ea"/>
              </a:rPr>
              <a:t>。阴天草地、夕阳（亮度</a:t>
            </a:r>
            <a:r>
              <a:rPr lang="en-US" altLang="zh-CN" sz="1800">
                <a:sym typeface="+mn-ea"/>
              </a:rPr>
              <a:t>+</a:t>
            </a:r>
            <a:r>
              <a:rPr lang="zh-CN" altLang="en-US" sz="1800">
                <a:sym typeface="+mn-ea"/>
              </a:rPr>
              <a:t>统计特征）；输入参数满足特定场景要求时，调整</a:t>
            </a:r>
            <a:r>
              <a:rPr lang="en-US" altLang="zh-CN" sz="1800">
                <a:sym typeface="+mn-ea"/>
              </a:rPr>
              <a:t>gain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pPr marL="0" indent="457200">
              <a:buNone/>
            </a:pPr>
            <a:r>
              <a:rPr lang="en-US" altLang="zh-CN" sz="1800">
                <a:sym typeface="+mn-ea"/>
              </a:rPr>
              <a:t>5</a:t>
            </a:r>
            <a:r>
              <a:rPr lang="zh-CN" altLang="en-US" sz="1800">
                <a:sym typeface="+mn-ea"/>
              </a:rPr>
              <a:t>）</a:t>
            </a:r>
            <a:r>
              <a:rPr lang="en-US" altLang="zh-CN" sz="1800">
                <a:sym typeface="+mn-ea"/>
              </a:rPr>
              <a:t>calibration gain</a:t>
            </a:r>
            <a:endParaRPr lang="en-US" altLang="zh-CN" sz="1800"/>
          </a:p>
          <a:p>
            <a:pPr marL="0" indent="457200">
              <a:buNone/>
            </a:pPr>
            <a:endParaRPr lang="zh-CN" alt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1425" y="3350260"/>
            <a:ext cx="4450080" cy="2517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</a:t>
            </a:r>
            <a:r>
              <a:rPr lang="zh-CN" altLang="en-US" sz="3200"/>
              <a:t>扩展功能</a:t>
            </a:r>
            <a:endParaRPr lang="zh-CN" altLang="en-US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73275" y="1672590"/>
            <a:ext cx="8229600" cy="27730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800"/>
              <a:t>1.</a:t>
            </a:r>
            <a:r>
              <a:rPr lang="zh-CN" sz="1800" b="1">
                <a:highlight>
                  <a:srgbClr val="FF0000"/>
                </a:highlight>
              </a:rPr>
              <a:t>逆向</a:t>
            </a:r>
            <a:r>
              <a:rPr lang="en-US" altLang="zh-CN" sz="1800" b="1">
                <a:highlight>
                  <a:srgbClr val="FF0000"/>
                </a:highlight>
              </a:rPr>
              <a:t>AWB</a:t>
            </a:r>
            <a:r>
              <a:rPr lang="zh-CN" altLang="en-US" sz="1800"/>
              <a:t>：只有成片的情况，利用</a:t>
            </a:r>
            <a:r>
              <a:rPr lang="en-US" altLang="zh-CN" sz="1800"/>
              <a:t>metadata</a:t>
            </a:r>
            <a:r>
              <a:rPr lang="zh-CN" altLang="en-US" sz="1800"/>
              <a:t>来重做</a:t>
            </a:r>
            <a:r>
              <a:rPr lang="en-US" altLang="zh-CN" sz="1800"/>
              <a:t>AWB</a:t>
            </a:r>
            <a:r>
              <a:rPr lang="zh-CN" altLang="en-US" sz="1800"/>
              <a:t>。</a:t>
            </a:r>
            <a:r>
              <a:rPr lang="en-US" altLang="zh-CN" sz="1800"/>
              <a:t>degamma\deCCM\deAWB</a:t>
            </a:r>
            <a:r>
              <a:rPr lang="zh-CN" altLang="en-US" sz="1800"/>
              <a:t>得到未白平衡的</a:t>
            </a:r>
            <a:r>
              <a:rPr lang="en-US" altLang="zh-CN" sz="1800"/>
              <a:t>raw</a:t>
            </a:r>
            <a:r>
              <a:rPr lang="zh-CN" altLang="en-US" sz="1800"/>
              <a:t>图。</a:t>
            </a:r>
            <a:endParaRPr lang="zh-CN" altLang="en-US" sz="1800"/>
          </a:p>
          <a:p>
            <a:pPr marL="0" indent="0" algn="just">
              <a:buNone/>
            </a:pPr>
            <a:r>
              <a:rPr lang="en-US" altLang="zh-CN" sz="1800"/>
              <a:t>2.</a:t>
            </a:r>
            <a:r>
              <a:rPr lang="en-US" altLang="zh-CN" sz="1800" b="1">
                <a:highlight>
                  <a:srgbClr val="00FF00"/>
                </a:highlight>
              </a:rPr>
              <a:t>CCM</a:t>
            </a:r>
            <a:r>
              <a:rPr lang="zh-CN" altLang="en-US" sz="1800" b="1">
                <a:highlight>
                  <a:srgbClr val="00FF00"/>
                </a:highlight>
              </a:rPr>
              <a:t>调试</a:t>
            </a:r>
            <a:r>
              <a:rPr lang="zh-CN" altLang="en-US" sz="1800"/>
              <a:t>：确认颜色问题是由于AWB模块引入还是CCM引入。如果</a:t>
            </a:r>
            <a:r>
              <a:rPr lang="en-US" altLang="zh-CN" sz="1800"/>
              <a:t>CCM</a:t>
            </a:r>
            <a:r>
              <a:rPr lang="zh-CN" altLang="en-US" sz="1800"/>
              <a:t>引入，仿真工具改</a:t>
            </a:r>
            <a:r>
              <a:rPr lang="en-US" altLang="zh-CN" sz="1800"/>
              <a:t>ccm</a:t>
            </a:r>
            <a:r>
              <a:rPr lang="zh-CN" altLang="en-US" sz="1800"/>
              <a:t>，</a:t>
            </a:r>
            <a:r>
              <a:rPr lang="en-US" altLang="zh-CN" sz="1800"/>
              <a:t>apply</a:t>
            </a:r>
            <a:r>
              <a:rPr lang="zh-CN" altLang="en-US" sz="1800"/>
              <a:t>后查看对比。（</a:t>
            </a:r>
            <a:r>
              <a:rPr lang="en-US" altLang="zh-CN" sz="1800">
                <a:highlight>
                  <a:srgbClr val="00FF00"/>
                </a:highlight>
              </a:rPr>
              <a:t>gamma</a:t>
            </a:r>
            <a:r>
              <a:rPr lang="zh-CN" altLang="en-US" sz="1800"/>
              <a:t>效果调试对比同理）</a:t>
            </a:r>
            <a:endParaRPr lang="zh-CN" altLang="en-US" sz="1800"/>
          </a:p>
          <a:p>
            <a:pPr marL="0" indent="0" algn="just">
              <a:buNone/>
            </a:pPr>
            <a:r>
              <a:rPr lang="en-US" altLang="zh-CN" sz="1800"/>
              <a:t>3.</a:t>
            </a:r>
            <a:r>
              <a:rPr lang="zh-CN" altLang="en-US" sz="1800" b="1">
                <a:highlight>
                  <a:srgbClr val="FF0000"/>
                </a:highlight>
              </a:rPr>
              <a:t>双目一致性仿真</a:t>
            </a:r>
            <a:r>
              <a:rPr lang="zh-CN" altLang="en-US" sz="1800"/>
              <a:t>（维护两组</a:t>
            </a:r>
            <a:r>
              <a:rPr lang="en-US" altLang="zh-CN" sz="1800"/>
              <a:t>AWB</a:t>
            </a:r>
            <a:r>
              <a:rPr lang="zh-CN" altLang="en-US" sz="1800"/>
              <a:t>参数，</a:t>
            </a:r>
            <a:r>
              <a:rPr lang="zh-CN" altLang="en-US" sz="1800">
                <a:highlight>
                  <a:srgbClr val="00FF00"/>
                </a:highlight>
              </a:rPr>
              <a:t>同时显示两个</a:t>
            </a:r>
            <a:r>
              <a:rPr lang="en-US" altLang="zh-CN" sz="1800">
                <a:highlight>
                  <a:srgbClr val="00FF00"/>
                </a:highlight>
              </a:rPr>
              <a:t>pipe</a:t>
            </a:r>
            <a:r>
              <a:rPr lang="zh-CN" altLang="en-US" sz="1800">
                <a:highlight>
                  <a:srgbClr val="00FF00"/>
                </a:highlight>
              </a:rPr>
              <a:t>，对比着调两个</a:t>
            </a:r>
            <a:r>
              <a:rPr lang="zh-CN" altLang="en-US" sz="1800"/>
              <a:t>）：</a:t>
            </a:r>
            <a:endParaRPr lang="zh-CN" altLang="en-US" sz="1800"/>
          </a:p>
          <a:p>
            <a:pPr marL="0" indent="457200" algn="just">
              <a:buNone/>
            </a:pPr>
            <a:r>
              <a:rPr lang="en-US" altLang="zh-CN" sz="1800"/>
              <a:t>1</a:t>
            </a:r>
            <a:r>
              <a:rPr lang="zh-CN" altLang="en-US" sz="1800"/>
              <a:t>）</a:t>
            </a:r>
            <a:r>
              <a:rPr lang="en-US" altLang="zh-CN" sz="1800"/>
              <a:t>sensor</a:t>
            </a:r>
            <a:r>
              <a:rPr lang="zh-CN" altLang="en-US" sz="1800"/>
              <a:t>之间的差异，校正到</a:t>
            </a:r>
            <a:r>
              <a:rPr lang="en-US" altLang="zh-CN" sz="1800"/>
              <a:t>golden</a:t>
            </a:r>
            <a:r>
              <a:rPr lang="zh-CN" altLang="en-US" sz="1800"/>
              <a:t>，色温曲线标定点微小偏差；</a:t>
            </a:r>
            <a:endParaRPr lang="zh-CN" altLang="en-US" sz="1800"/>
          </a:p>
          <a:p>
            <a:pPr marL="0" indent="457200" algn="just">
              <a:buNone/>
            </a:pPr>
            <a:r>
              <a:rPr lang="en-US" altLang="zh-CN" sz="1800"/>
              <a:t>2</a:t>
            </a:r>
            <a:r>
              <a:rPr lang="zh-CN" altLang="en-US" sz="1800"/>
              <a:t>）场景差异导致</a:t>
            </a:r>
            <a:r>
              <a:rPr lang="en-US" altLang="zh-CN" sz="1800"/>
              <a:t>AWB</a:t>
            </a:r>
            <a:r>
              <a:rPr lang="zh-CN" altLang="en-US" sz="1800"/>
              <a:t>统计信息差异</a:t>
            </a:r>
            <a:endParaRPr lang="zh-CN" altLang="en-US" sz="1800"/>
          </a:p>
          <a:p>
            <a:pPr marL="0" indent="457200" algn="just">
              <a:buNone/>
            </a:pPr>
            <a:r>
              <a:rPr lang="en-US" altLang="zh-CN" sz="1800"/>
              <a:t>3</a:t>
            </a:r>
            <a:r>
              <a:rPr lang="zh-CN" altLang="en-US" sz="1800"/>
              <a:t>）光源差异。窗边、一侧台灯</a:t>
            </a:r>
            <a:endParaRPr lang="zh-CN" alt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54083" y="184102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3.ccm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仿真工具基础方案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9920" y="3637915"/>
            <a:ext cx="8229600" cy="1915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en-US" sz="1800"/>
              <a:t>altek</a:t>
            </a:r>
            <a:r>
              <a:rPr lang="zh-CN" altLang="en-US" sz="1800"/>
              <a:t>有</a:t>
            </a:r>
            <a:r>
              <a:rPr lang="en-US" sz="1800"/>
              <a:t>ccm</a:t>
            </a:r>
            <a:r>
              <a:rPr lang="zh-CN" altLang="en-US" sz="1800"/>
              <a:t>的标定工具，但可能不会提供相机</a:t>
            </a:r>
            <a:r>
              <a:rPr lang="en-US" altLang="zh-CN" sz="1800"/>
              <a:t>raw</a:t>
            </a:r>
            <a:r>
              <a:rPr lang="zh-CN" altLang="en-US" sz="1800"/>
              <a:t>图到标准颜色空间的拟合、调试、色差对比、批量处理等功能。</a:t>
            </a:r>
            <a:r>
              <a:rPr lang="en-US" altLang="zh-CN" sz="1800"/>
              <a:t>ccm</a:t>
            </a:r>
            <a:r>
              <a:rPr lang="zh-CN" altLang="en-US" sz="1800"/>
              <a:t>仿真跟</a:t>
            </a:r>
            <a:r>
              <a:rPr lang="en-US" altLang="zh-CN" sz="1800"/>
              <a:t>altek</a:t>
            </a:r>
            <a:r>
              <a:rPr lang="zh-CN" altLang="en-US" sz="1800"/>
              <a:t>方案关系较小，计划先自己进行开发，到时候再根据</a:t>
            </a:r>
            <a:r>
              <a:rPr lang="en-US" altLang="zh-CN" sz="1800"/>
              <a:t>altek</a:t>
            </a:r>
            <a:r>
              <a:rPr lang="zh-CN" altLang="en-US" sz="1800"/>
              <a:t>的</a:t>
            </a:r>
            <a:r>
              <a:rPr lang="en-US" altLang="zh-CN" sz="1800"/>
              <a:t>ccm</a:t>
            </a:r>
            <a:r>
              <a:rPr lang="zh-CN" altLang="en-US" sz="1800"/>
              <a:t>配置情况调整，最终目标是接入</a:t>
            </a:r>
            <a:r>
              <a:rPr lang="en-US" altLang="zh-CN" sz="1800"/>
              <a:t>AWB</a:t>
            </a:r>
            <a:r>
              <a:rPr lang="zh-CN" altLang="en-US" sz="1800"/>
              <a:t>仿真工具，联合成一套</a:t>
            </a:r>
            <a:r>
              <a:rPr lang="en-US" altLang="zh-CN" sz="1800"/>
              <a:t>awb+ccm</a:t>
            </a:r>
            <a:r>
              <a:rPr lang="zh-CN" altLang="en-US" sz="1800"/>
              <a:t>的可以完整看颜色的工具。</a:t>
            </a:r>
            <a:r>
              <a:rPr lang="zh-CN" altLang="en-US" sz="1800">
                <a:highlight>
                  <a:srgbClr val="00FF00"/>
                </a:highlight>
              </a:rPr>
              <a:t>正在开发中。</a:t>
            </a:r>
            <a:endParaRPr lang="zh-CN" altLang="en-US" sz="18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ccm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仿真工具</a:t>
            </a:r>
            <a:endParaRPr lang="zh-CN" altLang="en-US" sz="3200" b="1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73275" y="1330325"/>
            <a:ext cx="8229600" cy="27730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/>
              <a:t>1.</a:t>
            </a:r>
            <a:r>
              <a:rPr lang="en-US" altLang="zh-CN" sz="1600" b="1">
                <a:highlight>
                  <a:srgbClr val="00FF00"/>
                </a:highlight>
              </a:rPr>
              <a:t>CCM</a:t>
            </a:r>
            <a:r>
              <a:rPr lang="zh-CN" altLang="en-US" sz="1600" b="1">
                <a:highlight>
                  <a:srgbClr val="00FF00"/>
                </a:highlight>
              </a:rPr>
              <a:t>调试</a:t>
            </a:r>
            <a:r>
              <a:rPr lang="zh-CN" altLang="en-US" sz="1600"/>
              <a:t>：</a:t>
            </a:r>
            <a:r>
              <a:rPr lang="zh-CN" altLang="en-US" sz="1600">
                <a:sym typeface="+mn-ea"/>
              </a:rPr>
              <a:t>如果</a:t>
            </a:r>
            <a:r>
              <a:rPr lang="zh-CN" altLang="en-US" sz="1600"/>
              <a:t>确认</a:t>
            </a:r>
            <a:r>
              <a:rPr lang="en-US" altLang="zh-CN" sz="1600"/>
              <a:t>AWB</a:t>
            </a:r>
            <a:r>
              <a:rPr lang="zh-CN" altLang="en-US" sz="1600"/>
              <a:t>没问题，颜色问题是</a:t>
            </a:r>
            <a:r>
              <a:rPr lang="en-US" altLang="zh-CN" sz="1600"/>
              <a:t>CCM</a:t>
            </a:r>
            <a:r>
              <a:rPr lang="zh-CN" altLang="en-US" sz="1600"/>
              <a:t>引入。仿真工具需要：读入</a:t>
            </a:r>
            <a:r>
              <a:rPr lang="en-US" altLang="zh-CN" sz="1600"/>
              <a:t>AWB gain</a:t>
            </a:r>
            <a:r>
              <a:rPr lang="zh-CN" altLang="en-US" sz="1600"/>
              <a:t>、</a:t>
            </a:r>
            <a:r>
              <a:rPr lang="en-US" altLang="zh-CN" sz="1600"/>
              <a:t>ccm</a:t>
            </a:r>
            <a:r>
              <a:rPr lang="zh-CN" altLang="en-US" sz="1600"/>
              <a:t>、图像</a:t>
            </a:r>
            <a:r>
              <a:rPr lang="en-US" altLang="zh-CN" sz="1600"/>
              <a:t>—&gt;ccm</a:t>
            </a:r>
            <a:r>
              <a:rPr lang="zh-CN" altLang="en-US" sz="1600"/>
              <a:t>某些数值调整</a:t>
            </a:r>
            <a:r>
              <a:rPr lang="en-US" altLang="zh-CN" sz="1600"/>
              <a:t>—&gt;</a:t>
            </a:r>
            <a:r>
              <a:rPr lang="zh-CN" altLang="en-US" sz="1600"/>
              <a:t>根据调整重新计算其他数值</a:t>
            </a:r>
            <a:r>
              <a:rPr lang="en-US" altLang="zh-CN" sz="1600"/>
              <a:t>—&gt;</a:t>
            </a:r>
            <a:r>
              <a:rPr lang="zh-CN" altLang="en-US" sz="1600"/>
              <a:t>作用新</a:t>
            </a:r>
            <a:r>
              <a:rPr lang="en-US" altLang="zh-CN" sz="1600"/>
              <a:t>ccm-&gt;</a:t>
            </a:r>
            <a:r>
              <a:rPr lang="zh-CN" altLang="en-US" sz="1600"/>
              <a:t>对比显示新旧</a:t>
            </a:r>
            <a:r>
              <a:rPr lang="en-US" altLang="zh-CN" sz="1600"/>
              <a:t>ccm</a:t>
            </a:r>
            <a:r>
              <a:rPr lang="zh-CN" altLang="en-US" sz="1600"/>
              <a:t>的图像、显示色卡</a:t>
            </a:r>
            <a:r>
              <a:rPr lang="en-US" altLang="zh-CN" sz="1600"/>
              <a:t>24</a:t>
            </a:r>
            <a:r>
              <a:rPr lang="zh-CN" altLang="en-US" sz="1600"/>
              <a:t>色的前后色差</a:t>
            </a:r>
            <a:r>
              <a:rPr lang="en-US" altLang="zh-CN" sz="1600"/>
              <a:t>;</a:t>
            </a:r>
            <a:endParaRPr lang="en-US" altLang="zh-CN" sz="1600"/>
          </a:p>
          <a:p>
            <a:pPr marL="0" indent="0" algn="just">
              <a:buNone/>
            </a:pPr>
            <a:endParaRPr lang="en-US" altLang="zh-CN" sz="1600"/>
          </a:p>
          <a:p>
            <a:pPr marL="0" indent="0" algn="just">
              <a:buNone/>
            </a:pPr>
            <a:r>
              <a:rPr lang="en-US" altLang="zh-CN" sz="1600"/>
              <a:t>2.</a:t>
            </a:r>
            <a:r>
              <a:rPr lang="en-US" altLang="zh-CN" sz="1600" b="1">
                <a:highlight>
                  <a:srgbClr val="00FF00"/>
                </a:highlight>
              </a:rPr>
              <a:t>CCM</a:t>
            </a:r>
            <a:r>
              <a:rPr lang="zh-CN" altLang="en-US" sz="1600" b="1">
                <a:highlight>
                  <a:srgbClr val="00FF00"/>
                </a:highlight>
              </a:rPr>
              <a:t>批量作用</a:t>
            </a:r>
            <a:r>
              <a:rPr lang="zh-CN" altLang="en-US" sz="1600"/>
              <a:t>：读入批量</a:t>
            </a:r>
            <a:r>
              <a:rPr lang="zh-CN" altLang="en-US" sz="1600">
                <a:sym typeface="+mn-ea"/>
              </a:rPr>
              <a:t>图像</a:t>
            </a:r>
            <a:r>
              <a:rPr lang="en-US" altLang="zh-CN" sz="1600">
                <a:sym typeface="+mn-ea"/>
              </a:rPr>
              <a:t>-&gt;</a:t>
            </a:r>
            <a:r>
              <a:rPr lang="zh-CN" altLang="en-US" sz="1600">
                <a:sym typeface="+mn-ea"/>
              </a:rPr>
              <a:t>调整</a:t>
            </a:r>
            <a:r>
              <a:rPr lang="en-US" altLang="zh-CN" sz="1600">
                <a:sym typeface="+mn-ea"/>
              </a:rPr>
              <a:t>ccm—&gt;ccm</a:t>
            </a:r>
            <a:r>
              <a:rPr lang="zh-CN" altLang="en-US" sz="1600">
                <a:sym typeface="+mn-ea"/>
              </a:rPr>
              <a:t>某些数值调整</a:t>
            </a:r>
            <a:r>
              <a:rPr lang="en-US" altLang="zh-CN" sz="1600">
                <a:sym typeface="+mn-ea"/>
              </a:rPr>
              <a:t>—&gt;</a:t>
            </a:r>
            <a:r>
              <a:rPr lang="zh-CN" altLang="en-US" sz="1600">
                <a:sym typeface="+mn-ea"/>
              </a:rPr>
              <a:t>根据调整重新计算其他数值</a:t>
            </a:r>
            <a:r>
              <a:rPr lang="en-US" altLang="zh-CN" sz="1600">
                <a:sym typeface="+mn-ea"/>
              </a:rPr>
              <a:t>-&gt;</a:t>
            </a:r>
            <a:r>
              <a:rPr lang="zh-CN" altLang="en-US" sz="1600">
                <a:sym typeface="+mn-ea"/>
              </a:rPr>
              <a:t>批量作用于图像并存储。</a:t>
            </a:r>
            <a:endParaRPr lang="zh-CN" altLang="en-US" sz="1600">
              <a:sym typeface="+mn-ea"/>
            </a:endParaRPr>
          </a:p>
          <a:p>
            <a:pPr marL="0" indent="0" algn="just">
              <a:buNone/>
            </a:pPr>
            <a:endParaRPr lang="zh-CN" altLang="en-US" sz="1600"/>
          </a:p>
          <a:p>
            <a:pPr marL="0" indent="0" algn="just">
              <a:buNone/>
            </a:pP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5615" y="3298825"/>
            <a:ext cx="2889885" cy="29197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355205" y="5911850"/>
            <a:ext cx="1447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ccm tuning</a:t>
            </a:r>
            <a:r>
              <a:rPr lang="zh-CN" altLang="en-US" sz="1400"/>
              <a:t>界面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ccm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仿真工具</a:t>
            </a:r>
            <a:endParaRPr lang="zh-CN" altLang="en-US" sz="3200" b="1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66240" y="1427480"/>
            <a:ext cx="4627880" cy="29413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000"/>
              <a:t>3.</a:t>
            </a:r>
            <a:r>
              <a:rPr lang="en-US" altLang="zh-CN" sz="2000" b="1">
                <a:highlight>
                  <a:srgbClr val="00FF00"/>
                </a:highlight>
              </a:rPr>
              <a:t>CCM</a:t>
            </a:r>
            <a:r>
              <a:rPr lang="zh-CN" altLang="en-US" sz="2000" b="1">
                <a:highlight>
                  <a:srgbClr val="00FF00"/>
                </a:highlight>
              </a:rPr>
              <a:t>计算</a:t>
            </a:r>
            <a:r>
              <a:rPr lang="zh-CN" altLang="en-US" sz="2000"/>
              <a:t>：</a:t>
            </a:r>
            <a:r>
              <a:rPr lang="zh-CN" altLang="en-US" sz="2000">
                <a:highlight>
                  <a:srgbClr val="00FF00"/>
                </a:highlight>
              </a:rPr>
              <a:t>部分完成</a:t>
            </a:r>
            <a:endParaRPr lang="zh-CN" altLang="en-US" sz="2000"/>
          </a:p>
          <a:p>
            <a:pPr algn="just"/>
            <a:r>
              <a:rPr lang="zh-CN" altLang="en-US" sz="1400"/>
              <a:t>读入色卡图像和对应目标光源的目标颜色</a:t>
            </a:r>
            <a:endParaRPr lang="zh-CN" altLang="en-US" sz="1400"/>
          </a:p>
          <a:p>
            <a:pPr algn="just"/>
            <a:r>
              <a:rPr lang="zh-CN" altLang="en-US" sz="1400"/>
              <a:t>亮度对齐</a:t>
            </a:r>
            <a:endParaRPr lang="zh-CN" altLang="en-US" sz="1400"/>
          </a:p>
          <a:p>
            <a:pPr algn="just"/>
            <a:r>
              <a:rPr lang="zh-CN" altLang="en-US" sz="1400"/>
              <a:t>色卡区域框选</a:t>
            </a:r>
            <a:endParaRPr lang="zh-CN" altLang="en-US" sz="1400"/>
          </a:p>
          <a:p>
            <a:pPr algn="just"/>
            <a:r>
              <a:rPr lang="en-US" altLang="zh-CN" sz="1400"/>
              <a:t>24</a:t>
            </a:r>
            <a:r>
              <a:rPr lang="zh-CN" altLang="en-US" sz="1400"/>
              <a:t>色均值计算</a:t>
            </a:r>
            <a:endParaRPr lang="zh-CN" altLang="en-US" sz="1400"/>
          </a:p>
          <a:p>
            <a:pPr algn="just"/>
            <a:r>
              <a:rPr lang="zh-CN" altLang="en-US" sz="1400"/>
              <a:t>拟合算法拟合</a:t>
            </a:r>
            <a:endParaRPr lang="zh-CN" altLang="en-US" sz="1400"/>
          </a:p>
          <a:p>
            <a:pPr algn="just"/>
            <a:r>
              <a:rPr lang="en-US" altLang="zh-CN" sz="1400"/>
              <a:t>ccm</a:t>
            </a:r>
            <a:r>
              <a:rPr lang="zh-CN" altLang="en-US" sz="1400"/>
              <a:t>展示，作用</a:t>
            </a:r>
            <a:endParaRPr lang="zh-CN" altLang="en-US" sz="1400"/>
          </a:p>
          <a:p>
            <a:pPr algn="just"/>
            <a:r>
              <a:rPr lang="zh-CN" altLang="en-US" sz="1400"/>
              <a:t>对比色差、数值</a:t>
            </a:r>
            <a:r>
              <a:rPr lang="zh-CN" altLang="en-US" sz="1400"/>
              <a:t>差</a:t>
            </a:r>
            <a:endParaRPr lang="zh-CN" altLang="en-US" sz="1400"/>
          </a:p>
          <a:p>
            <a:pPr algn="just"/>
            <a:r>
              <a:rPr lang="en-US" altLang="zh-CN" sz="1400"/>
              <a:t>ccm</a:t>
            </a:r>
            <a:r>
              <a:rPr lang="zh-CN" altLang="en-US" sz="1400"/>
              <a:t>手动调整</a:t>
            </a:r>
            <a:endParaRPr lang="zh-CN" altLang="en-US" sz="1400"/>
          </a:p>
          <a:p>
            <a:pPr algn="just"/>
            <a:r>
              <a:rPr lang="zh-CN" altLang="en-US" sz="1400"/>
              <a:t>批量作用</a:t>
            </a:r>
            <a:r>
              <a:rPr lang="zh-CN" altLang="en-US" sz="1400"/>
              <a:t>存储</a:t>
            </a:r>
            <a:endParaRPr lang="zh-CN" altLang="en-US" sz="1400"/>
          </a:p>
          <a:p>
            <a:pPr marL="0" indent="0" algn="just">
              <a:buNone/>
            </a:pPr>
            <a:endParaRPr lang="zh-CN" altLang="en-US" sz="1400"/>
          </a:p>
        </p:txBody>
      </p:sp>
      <p:pic>
        <p:nvPicPr>
          <p:cNvPr id="4" name="ccm_20230606_1111040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27040" y="1508760"/>
            <a:ext cx="562356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54083" y="184102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4.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时序仿真工具基础方案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9920" y="3637915"/>
            <a:ext cx="8229600" cy="1915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zh-CN" sz="1800">
                <a:sym typeface="+mn-ea"/>
              </a:rPr>
              <a:t>对比</a:t>
            </a:r>
            <a:r>
              <a:rPr lang="en-US" altLang="zh-CN" sz="1800">
                <a:sym typeface="+mn-ea"/>
              </a:rPr>
              <a:t>90</a:t>
            </a:r>
            <a:r>
              <a:rPr lang="zh-CN" altLang="en-US" sz="1800">
                <a:sym typeface="+mn-ea"/>
              </a:rPr>
              <a:t>帧帧率下的</a:t>
            </a:r>
            <a:r>
              <a:rPr lang="zh-CN" sz="1800">
                <a:sym typeface="+mn-ea"/>
              </a:rPr>
              <a:t>双目的</a:t>
            </a:r>
            <a:r>
              <a:rPr lang="en-US" altLang="zh-CN" sz="1800">
                <a:sym typeface="+mn-ea"/>
              </a:rPr>
              <a:t>AWB</a:t>
            </a:r>
            <a:r>
              <a:rPr lang="zh-CN" altLang="en-US" sz="1800">
                <a:sym typeface="+mn-ea"/>
              </a:rPr>
              <a:t>效果，仿真收敛速度、放缓收敛及滞后稳定收敛的算法、</a:t>
            </a:r>
            <a:r>
              <a:rPr lang="en-US" altLang="zh-CN" sz="1800">
                <a:sym typeface="+mn-ea"/>
              </a:rPr>
              <a:t>AWB</a:t>
            </a:r>
            <a:r>
              <a:rPr lang="zh-CN" altLang="en-US" sz="1800">
                <a:sym typeface="+mn-ea"/>
              </a:rPr>
              <a:t>平滑的方法等。可调整算法参数后，计算</a:t>
            </a:r>
            <a:r>
              <a:rPr lang="en-US" altLang="zh-CN" sz="1800">
                <a:sym typeface="+mn-ea"/>
              </a:rPr>
              <a:t>AWB</a:t>
            </a:r>
            <a:r>
              <a:rPr lang="zh-CN" altLang="en-US" sz="1800">
                <a:sym typeface="+mn-ea"/>
              </a:rPr>
              <a:t>时序变化，形成双目对比。可对比双目的</a:t>
            </a:r>
            <a:r>
              <a:rPr lang="en-US" altLang="zh-CN" sz="1800">
                <a:sym typeface="+mn-ea"/>
              </a:rPr>
              <a:t>sensor</a:t>
            </a:r>
            <a:r>
              <a:rPr lang="zh-CN" altLang="en-US" sz="1800">
                <a:sym typeface="+mn-ea"/>
              </a:rPr>
              <a:t>差异、场景差异、光源差异的颜色影响。</a:t>
            </a:r>
            <a:endParaRPr lang="zh-CN" altLang="en-US" sz="1800">
              <a:sym typeface="+mn-ea"/>
            </a:endParaRPr>
          </a:p>
          <a:p>
            <a:pPr marL="0" indent="457200" algn="just">
              <a:buNone/>
            </a:pPr>
            <a:r>
              <a:rPr lang="zh-CN" altLang="en-US" sz="1800">
                <a:sym typeface="+mn-ea"/>
              </a:rPr>
              <a:t>已完成一个基础版本，</a:t>
            </a:r>
            <a:r>
              <a:rPr lang="zh-CN" altLang="en-US" sz="1800">
                <a:highlight>
                  <a:srgbClr val="FF0000"/>
                </a:highlight>
                <a:sym typeface="+mn-ea"/>
              </a:rPr>
              <a:t>待</a:t>
            </a:r>
            <a:r>
              <a:rPr lang="en-US" altLang="zh-CN" sz="1800">
                <a:highlight>
                  <a:srgbClr val="FF0000"/>
                </a:highlight>
                <a:sym typeface="+mn-ea"/>
              </a:rPr>
              <a:t>altek</a:t>
            </a:r>
            <a:r>
              <a:rPr lang="zh-CN" altLang="en-US" sz="1800">
                <a:highlight>
                  <a:srgbClr val="FF0000"/>
                </a:highlight>
                <a:sym typeface="+mn-ea"/>
              </a:rPr>
              <a:t>时序方案拿到</a:t>
            </a:r>
            <a:r>
              <a:rPr lang="zh-CN" altLang="en-US" sz="1800">
                <a:sym typeface="+mn-ea"/>
              </a:rPr>
              <a:t>，重写时序算法。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17575" y="3429000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输入单帧图像序列、左右目单帧</a:t>
            </a:r>
            <a:r>
              <a:rPr lang="en-US" altLang="zh-CN" sz="1200"/>
              <a:t>AWB</a:t>
            </a:r>
            <a:r>
              <a:rPr lang="zh-CN" altLang="en-US" sz="1200"/>
              <a:t>结果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0790" y="950595"/>
            <a:ext cx="2237105" cy="2427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2980" y="1377315"/>
            <a:ext cx="2462530" cy="1781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37120" y="1377950"/>
            <a:ext cx="2563495" cy="17811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6209665" y="3378200"/>
            <a:ext cx="2730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左右目时序</a:t>
            </a:r>
            <a:r>
              <a:rPr lang="en-US" altLang="zh-CN" sz="1200"/>
              <a:t>AWB</a:t>
            </a:r>
            <a:r>
              <a:rPr lang="zh-CN" altLang="en-US" sz="1200"/>
              <a:t>算法选择与调参</a:t>
            </a:r>
            <a:endParaRPr lang="zh-CN" altLang="en-US" sz="12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06805" y="3755390"/>
            <a:ext cx="2458085" cy="222885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1016000" y="5984240"/>
            <a:ext cx="2687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实时计算显示每一帧收敛过程，</a:t>
            </a:r>
            <a:r>
              <a:rPr lang="en-US" altLang="zh-CN" sz="1200"/>
              <a:t>apply</a:t>
            </a:r>
            <a:r>
              <a:rPr lang="zh-CN" altLang="en-US" sz="1200"/>
              <a:t>后合成双目视频</a:t>
            </a:r>
            <a:endParaRPr lang="zh-CN" altLang="en-US" sz="1200"/>
          </a:p>
        </p:txBody>
      </p:sp>
      <p:pic>
        <p:nvPicPr>
          <p:cNvPr id="12" name="屏幕录制 2023-06-01 175326">
            <a:hlinkClick r:id="" action="ppaction://media"/>
          </p:cNvPr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85180" y="3704590"/>
            <a:ext cx="3305810" cy="216027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6266180" y="5951220"/>
            <a:ext cx="2730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显示不同算法参数的对比视频</a:t>
            </a:r>
            <a:endParaRPr lang="zh-CN" sz="1200"/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时序仿真工具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54083" y="184102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双目一致性问题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9920" y="3637915"/>
            <a:ext cx="8229600" cy="1915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zh-CN" altLang="en-US" sz="1800">
                <a:sym typeface="+mn-ea"/>
              </a:rPr>
              <a:t>需要评估：两边颜色倾向稳定性、</a:t>
            </a:r>
            <a:r>
              <a:rPr lang="en-US" altLang="zh-CN" sz="1800">
                <a:sym typeface="+mn-ea"/>
              </a:rPr>
              <a:t>sensor</a:t>
            </a:r>
            <a:r>
              <a:rPr lang="zh-CN" altLang="en-US" sz="1800">
                <a:sym typeface="+mn-ea"/>
              </a:rPr>
              <a:t>差异、场景差异、光源差异的影响等等，</a:t>
            </a:r>
            <a:r>
              <a:rPr lang="zh-CN" sz="1800">
                <a:sym typeface="+mn-ea"/>
              </a:rPr>
              <a:t>主从模式下限制较多，如果</a:t>
            </a:r>
            <a:r>
              <a:rPr lang="en-US" altLang="zh-CN" sz="1800">
                <a:sym typeface="+mn-ea"/>
              </a:rPr>
              <a:t>slave</a:t>
            </a:r>
            <a:r>
              <a:rPr lang="zh-CN" altLang="en-US" sz="1800">
                <a:sym typeface="+mn-ea"/>
              </a:rPr>
              <a:t>相机的</a:t>
            </a:r>
            <a:r>
              <a:rPr lang="en-US" altLang="zh-CN" sz="1800">
                <a:sym typeface="+mn-ea"/>
              </a:rPr>
              <a:t>3A </a:t>
            </a:r>
            <a:r>
              <a:rPr lang="zh-CN" altLang="en-US" sz="1800">
                <a:sym typeface="+mn-ea"/>
              </a:rPr>
              <a:t>参数全部来自</a:t>
            </a:r>
            <a:r>
              <a:rPr lang="en-US" altLang="zh-CN" sz="1800">
                <a:sym typeface="+mn-ea"/>
              </a:rPr>
              <a:t>master</a:t>
            </a:r>
            <a:r>
              <a:rPr lang="zh-CN" altLang="en-US" sz="1800">
                <a:sym typeface="+mn-ea"/>
              </a:rPr>
              <a:t>，可能会存在一些问题不好解决。</a:t>
            </a:r>
            <a:endParaRPr lang="zh-CN" altLang="en-US" sz="1800">
              <a:sym typeface="+mn-ea"/>
            </a:endParaRPr>
          </a:p>
          <a:p>
            <a:pPr marL="0" indent="457200" algn="just">
              <a:buNone/>
            </a:pPr>
            <a:r>
              <a:rPr lang="zh-CN" altLang="en-US" sz="1800">
                <a:sym typeface="+mn-ea"/>
              </a:rPr>
              <a:t>计划是先做到有能力仿真，并预备可能的问题解决方案，能够仿真看到效果。</a:t>
            </a:r>
            <a:r>
              <a:rPr lang="zh-CN" sz="1800">
                <a:sym typeface="+mn-ea"/>
              </a:rPr>
              <a:t>再考虑是否为了解决某些问题改动双目通信方法。</a:t>
            </a:r>
            <a:r>
              <a:rPr lang="zh-CN" sz="1800">
                <a:solidFill>
                  <a:srgbClr val="FF0000"/>
                </a:solidFill>
                <a:sym typeface="+mn-ea"/>
              </a:rPr>
              <a:t>硬件设备、数据采集场景、简单双目验证</a:t>
            </a:r>
            <a:endParaRPr lang="en-US" altLang="zh-CN" sz="1800">
              <a:solidFill>
                <a:srgbClr val="FF0000"/>
              </a:solidFill>
              <a:sym typeface="+mn-ea"/>
            </a:endParaRPr>
          </a:p>
          <a:p>
            <a:pPr marL="0" indent="457200" algn="just">
              <a:buNone/>
            </a:pPr>
            <a:endParaRPr lang="en-US" altLang="zh-CN" sz="1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双目一致性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73275" y="1330325"/>
            <a:ext cx="8229600" cy="8680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zh-CN" altLang="en-US" sz="1600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2421255" y="979170"/>
          <a:ext cx="6926580" cy="54432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92885"/>
                <a:gridCol w="1367155"/>
                <a:gridCol w="1125220"/>
                <a:gridCol w="1500505"/>
                <a:gridCol w="1440815"/>
              </a:tblGrid>
              <a:tr h="33274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task</a:t>
                      </a:r>
                      <a:endParaRPr lang="en-US" altLang="zh-CN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仿真方法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解决方式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问题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645920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颜色倾向、稳定性与人眼双目感知舒适性的偏差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人在实时看物体时，需要的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风格倾向可能不同于手机拍摄。人眼看着舒服，客观做准需求不变，主观做美需求要重新定义。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批量仿真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算法对单帧的结果，时序仿真双目的颜色效果。单帧仿真调试倾向性。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调试解决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73200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时序效果与人眼的偏差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符合人双眼观察的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效果收敛方案，对过渡自然、震荡小、切换快等的要求与现有收敛方法可能是不一致的。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仿真收敛的算法、平滑的方法。可调整算法参数后，实时计算AWB时序变化，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形成双目对比。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时序工具仿真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91360"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sensor之间的差异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左右相机光谱灵敏度曲线是有差别的，矫正到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golden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的方式是否能保证观察舒适的颜色一致性，尚不确定。不同模组的差异更大，需要一颗模组配一组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调试参数。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左右相机实拍同一场景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raw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进行色差分析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若差异比较大，且没有人力支持多套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参数调试，需要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rawtoraw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算法统一到相同的</a:t>
                      </a:r>
                      <a:r>
                        <a:rPr lang="en-US" altLang="zh-CN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sensor</a:t>
                      </a: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空间。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多模组调试人力需求大</a:t>
                      </a:r>
                      <a:endParaRPr lang="zh-CN" altLang="en-US" sz="1000" b="0" spc="120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双目一致性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73275" y="1330325"/>
            <a:ext cx="8229600" cy="8680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zh-CN" altLang="en-US" sz="1600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2266950" y="1108710"/>
          <a:ext cx="7004050" cy="454533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7180"/>
                <a:gridCol w="1567180"/>
                <a:gridCol w="1289050"/>
                <a:gridCol w="1290320"/>
                <a:gridCol w="1290320"/>
              </a:tblGrid>
              <a:tr h="53784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task</a:t>
                      </a:r>
                      <a:endParaRPr lang="en-US" altLang="zh-CN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仿真方法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解决方式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1" spc="12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问题</a:t>
                      </a:r>
                      <a:endParaRPr lang="zh-CN" altLang="en-US" sz="1300" b="1" spc="12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9801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左右场景差异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master-slave</a:t>
                      </a: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模式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：都用主摄</a:t>
                      </a: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AWB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，不存在颜色不一致，但可能单目存在局部色偏；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独立模式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：统计信息不同，可能存在颜色不一致，色偏相对较小。需注意融合过渡问题。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双目对比时序仿真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理想方式是两条</a:t>
                      </a: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pipe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独立计算</a:t>
                      </a: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3A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，差异较大时做</a:t>
                      </a: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Gain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融合算法</a:t>
                      </a: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差异小时用主从模式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master-slave模式可调整性很小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highlight>
                          <a:srgbClr val="FF0000"/>
                        </a:highlight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0947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左右光源差异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master-slave</a:t>
                      </a:r>
                      <a:r>
                        <a:rPr lang="zh-CN" altLang="en-US" sz="1200" b="1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模式</a:t>
                      </a: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en-US" altLang="zh-CN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slave</a:t>
                      </a: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存在局部光源时，</a:t>
                      </a:r>
                      <a:r>
                        <a:rPr lang="zh-CN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可能造成较大色偏</a:t>
                      </a: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；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独立模式</a:t>
                      </a: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：单侧局部光源场景，颜色过渡问题较大，必须要通信融合左右目的</a:t>
                      </a:r>
                      <a:r>
                        <a:rPr lang="en-US" altLang="zh-CN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AWB gain</a:t>
                      </a: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。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just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spc="120" dirty="0"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双目对比时序仿真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cPr marL="88900" marR="88900" marT="47625" marB="476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253230" y="2484120"/>
            <a:ext cx="46050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000"/>
              <a:t>1.</a:t>
            </a:r>
            <a:r>
              <a:rPr lang="zh-CN" altLang="en-US" sz="2000"/>
              <a:t>AWB仿真相关工作计划-时间线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en-US" altLang="zh-CN" sz="2000"/>
              <a:t>2.</a:t>
            </a:r>
            <a:r>
              <a:rPr lang="zh-CN" altLang="en-US" sz="2000"/>
              <a:t>AWB仿真工具基础方案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en-US" altLang="zh-CN" sz="2000"/>
              <a:t>3.</a:t>
            </a:r>
            <a:r>
              <a:rPr lang="zh-CN" altLang="en-US" sz="2000"/>
              <a:t>ccm仿真工具基础方案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en-US" altLang="zh-CN" sz="2000"/>
              <a:t>4.时序仿真工具基础方案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en-US" altLang="zh-CN" sz="2000"/>
              <a:t>5.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双目一致性问题方案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848989" y="4811332"/>
                <a:ext cx="5787390" cy="8483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𝐴𝑊𝐵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𝐺𝑎𝑖𝑛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𝑊𝑒𝑖𝑔ℎ𝑡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𝐴𝑊𝐵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𝐺𝑎𝑖𝑛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𝑊𝑒𝑖𝑔ℎ𝑡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989" y="4811332"/>
                <a:ext cx="5787390" cy="848360"/>
              </a:xfrm>
              <a:prstGeom prst="rect">
                <a:avLst/>
              </a:prstGeom>
              <a:blipFill rotWithShape="1">
                <a:blip r:embed="rId1"/>
                <a:stretch>
                  <a:fillRect l="-4" t="-67" r="4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3200"/>
              <a:t>AWB</a:t>
            </a:r>
            <a:r>
              <a:rPr lang="zh-CN" altLang="en-US" sz="3200"/>
              <a:t>仿真相关工作计划</a:t>
            </a:r>
            <a:r>
              <a:rPr lang="en-US" altLang="zh-CN" sz="3200"/>
              <a:t>-</a:t>
            </a:r>
            <a:r>
              <a:rPr lang="zh-CN" altLang="en-US" sz="3200"/>
              <a:t>时间线</a:t>
            </a:r>
            <a:endParaRPr lang="zh-CN" altLang="en-US" sz="3200"/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1054100" y="3845560"/>
            <a:ext cx="10376535" cy="152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 flipV="1">
            <a:off x="1397635" y="3134995"/>
            <a:ext cx="635" cy="73787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29665" y="3904615"/>
            <a:ext cx="5372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now</a:t>
            </a:r>
            <a:endParaRPr lang="en-US" altLang="zh-CN" sz="1400"/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766570" y="3929380"/>
            <a:ext cx="1613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拿到</a:t>
            </a:r>
            <a:r>
              <a:rPr lang="en-US" altLang="zh-CN" sz="1400"/>
              <a:t>Altek</a:t>
            </a:r>
            <a:r>
              <a:rPr lang="zh-CN" altLang="en-US" sz="1400"/>
              <a:t>源码</a:t>
            </a:r>
            <a:r>
              <a:rPr lang="en-US" altLang="zh-CN" sz="1400"/>
              <a:t>(T</a:t>
            </a:r>
            <a:r>
              <a:rPr lang="en-US" altLang="zh-CN" sz="1400" baseline="-25000"/>
              <a:t>0</a:t>
            </a:r>
            <a:r>
              <a:rPr lang="en-US" altLang="zh-CN" sz="1400"/>
              <a:t>)</a:t>
            </a:r>
            <a:endParaRPr lang="en-US" altLang="zh-CN" sz="1400"/>
          </a:p>
        </p:txBody>
      </p:sp>
      <p:sp>
        <p:nvSpPr>
          <p:cNvPr id="15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69240" y="964565"/>
            <a:ext cx="4257675" cy="229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1.</a:t>
            </a:r>
            <a:r>
              <a:rPr lang="zh-CN" altLang="en-US" sz="1400" b="1"/>
              <a:t>仿真工具中与</a:t>
            </a:r>
            <a:r>
              <a:rPr lang="en-US" altLang="zh-CN" sz="1400" b="1"/>
              <a:t>Altek</a:t>
            </a:r>
            <a:r>
              <a:rPr lang="zh-CN" altLang="en-US" sz="1400" b="1"/>
              <a:t>的</a:t>
            </a:r>
            <a:r>
              <a:rPr lang="en-US" altLang="zh-CN" sz="1400" b="1"/>
              <a:t>AWB</a:t>
            </a:r>
            <a:r>
              <a:rPr lang="zh-CN" altLang="en-US" sz="1400" b="1"/>
              <a:t>方案无关、</a:t>
            </a:r>
            <a:r>
              <a:rPr lang="en-US" altLang="zh-CN" sz="1400" b="1"/>
              <a:t>Altek</a:t>
            </a:r>
            <a:r>
              <a:rPr lang="zh-CN" altLang="en-US" sz="1400" b="1"/>
              <a:t>确定不提供的的部分的开发</a:t>
            </a:r>
            <a:r>
              <a:rPr lang="zh-CN" altLang="en-US" sz="1400"/>
              <a:t>：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1).</a:t>
            </a:r>
            <a:r>
              <a:rPr lang="zh-CN" altLang="en-US" sz="1400"/>
              <a:t>双目对比；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2).</a:t>
            </a:r>
            <a:r>
              <a:rPr lang="zh-CN" altLang="en-US" sz="1400"/>
              <a:t>时序效果仿真；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3).CCM</a:t>
            </a:r>
            <a:r>
              <a:rPr lang="zh-CN" altLang="en-US" sz="1400"/>
              <a:t>拟合、作用后对比显示、批量调整等。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2.</a:t>
            </a:r>
            <a:r>
              <a:rPr lang="en-US" altLang="zh-CN" sz="1400" b="1"/>
              <a:t>master-slave</a:t>
            </a:r>
            <a:r>
              <a:rPr lang="zh-CN" altLang="en-US" sz="1400" b="1"/>
              <a:t>模式下的双目颜色一致性调研、实验</a:t>
            </a:r>
            <a:r>
              <a:rPr lang="zh-CN" altLang="en-US" sz="1400"/>
              <a:t>：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1)</a:t>
            </a:r>
            <a:r>
              <a:rPr lang="zh-CN" altLang="en-US" sz="1400"/>
              <a:t>颜色倾向稳定性；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2)sensor</a:t>
            </a:r>
            <a:r>
              <a:rPr lang="zh-CN" altLang="en-US" sz="1400"/>
              <a:t>差异导致颜色差异，</a:t>
            </a:r>
            <a:r>
              <a:rPr lang="en-US" altLang="zh-CN" sz="1400"/>
              <a:t>rawtoraw</a:t>
            </a:r>
            <a:r>
              <a:rPr lang="zh-CN" altLang="en-US" sz="1400"/>
              <a:t>转换方法；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3)</a:t>
            </a:r>
            <a:r>
              <a:rPr lang="zh-CN" altLang="en-US" sz="1400"/>
              <a:t>场景差异对左右两边颜色影响大小；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4)</a:t>
            </a:r>
            <a:r>
              <a:rPr lang="zh-CN" altLang="en-US" sz="1400"/>
              <a:t>光源差异对左右两边颜色影响大小；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5)......</a:t>
            </a:r>
            <a:endParaRPr lang="zh-CN" altLang="en-US" sz="1400"/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3683000" y="7564120"/>
            <a:ext cx="16510" cy="8255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883410" y="4595495"/>
            <a:ext cx="2683510" cy="965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确定哪些仿真部分需要自己开发，哪些</a:t>
            </a:r>
            <a:r>
              <a:rPr lang="en-US" altLang="zh-CN" sz="1400"/>
              <a:t>Altek</a:t>
            </a:r>
            <a:r>
              <a:rPr lang="zh-CN" altLang="en-US" sz="1400"/>
              <a:t>可以提供，一些</a:t>
            </a:r>
            <a:r>
              <a:rPr lang="en-US" altLang="zh-CN" sz="1400"/>
              <a:t>3A stat</a:t>
            </a:r>
            <a:r>
              <a:rPr lang="zh-CN" altLang="en-US" sz="1400"/>
              <a:t>信息应该会展示。开始做需要开发的部分；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/>
              <a:t>Altek</a:t>
            </a:r>
            <a:r>
              <a:rPr lang="zh-CN" altLang="en-US" sz="1400"/>
              <a:t>代码理解清楚。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endParaRPr lang="zh-CN" altLang="en-US" sz="1400"/>
          </a:p>
        </p:txBody>
      </p:sp>
      <p:sp>
        <p:nvSpPr>
          <p:cNvPr id="19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947920" y="1616710"/>
            <a:ext cx="3943350" cy="1342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1400">
                <a:sym typeface="+mn-ea"/>
              </a:rPr>
              <a:t>T</a:t>
            </a:r>
            <a:r>
              <a:rPr lang="en-US" altLang="zh-CN" sz="1400" baseline="-25000">
                <a:sym typeface="+mn-ea"/>
              </a:rPr>
              <a:t>0 </a:t>
            </a:r>
            <a:r>
              <a:rPr lang="en-US" altLang="zh-CN" sz="1400">
                <a:sym typeface="+mn-ea"/>
              </a:rPr>
              <a:t>+3 weeks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代码拆解完成，可用脚本完成</a:t>
            </a:r>
            <a:r>
              <a:rPr lang="en-US" altLang="zh-CN" sz="1400"/>
              <a:t>PC</a:t>
            </a:r>
            <a:r>
              <a:rPr lang="zh-CN" altLang="en-US" sz="1400"/>
              <a:t>仿真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1400">
                <a:sym typeface="+mn-ea"/>
              </a:rPr>
              <a:t>T</a:t>
            </a:r>
            <a:r>
              <a:rPr lang="en-US" altLang="zh-CN" sz="1400" baseline="-25000">
                <a:sym typeface="+mn-ea"/>
              </a:rPr>
              <a:t>0 </a:t>
            </a:r>
            <a:r>
              <a:rPr lang="en-US" altLang="zh-CN" sz="1400">
                <a:sym typeface="+mn-ea"/>
              </a:rPr>
              <a:t>+8 weeks</a:t>
            </a:r>
            <a:endParaRPr lang="en-US" altLang="zh-CN" sz="1400"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仿真工具基础功能部分完成，调试支持</a:t>
            </a:r>
            <a:r>
              <a:rPr lang="en-US" altLang="zh-CN" sz="1400"/>
              <a:t>one shot/bracket</a:t>
            </a:r>
            <a:r>
              <a:rPr lang="zh-CN" altLang="en-US" sz="1400"/>
              <a:t>、调试信息展示、根据算法调参、调整可视化、结果可对比</a:t>
            </a:r>
            <a:endParaRPr lang="zh-CN" altLang="en-US" sz="1400"/>
          </a:p>
        </p:txBody>
      </p:sp>
      <p:sp>
        <p:nvSpPr>
          <p:cNvPr id="23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213475" y="4525010"/>
            <a:ext cx="3943350" cy="1298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若</a:t>
            </a:r>
            <a:r>
              <a:rPr lang="en-US" altLang="zh-CN" sz="1400"/>
              <a:t>Altek</a:t>
            </a:r>
            <a:r>
              <a:rPr lang="zh-CN" altLang="en-US" sz="1400"/>
              <a:t>有较复杂的调试方案，逐步将详细的仿真工具完成；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将</a:t>
            </a:r>
            <a:r>
              <a:rPr lang="en-US" altLang="zh-CN" sz="1400"/>
              <a:t>ccm</a:t>
            </a:r>
            <a:r>
              <a:rPr lang="zh-CN" altLang="en-US" sz="1400"/>
              <a:t>工具、时序仿真工具根据</a:t>
            </a:r>
            <a:r>
              <a:rPr lang="en-US" altLang="zh-CN" sz="1400"/>
              <a:t>altek</a:t>
            </a:r>
            <a:r>
              <a:rPr lang="zh-CN" altLang="en-US" sz="1400"/>
              <a:t>的配置做调整；</a:t>
            </a:r>
            <a:endParaRPr lang="zh-CN" altLang="en-US" sz="1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仿真双目一致性效果，评估</a:t>
            </a:r>
            <a:r>
              <a:rPr lang="zh-CN" altLang="en-US" sz="1400">
                <a:sym typeface="+mn-ea"/>
              </a:rPr>
              <a:t>两边颜色倾向稳定性、</a:t>
            </a:r>
            <a:r>
              <a:rPr lang="en-US" altLang="zh-CN" sz="1400">
                <a:sym typeface="+mn-ea"/>
              </a:rPr>
              <a:t>sensor</a:t>
            </a:r>
            <a:r>
              <a:rPr lang="zh-CN" altLang="en-US" sz="1400">
                <a:sym typeface="+mn-ea"/>
              </a:rPr>
              <a:t>差异、场景差异、光源差异的影响大小等。</a:t>
            </a:r>
            <a:endParaRPr lang="zh-CN" altLang="en-US" sz="1400"/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5608955" y="3893185"/>
            <a:ext cx="1266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(T</a:t>
            </a:r>
            <a:r>
              <a:rPr lang="en-US" altLang="zh-CN" sz="1400" baseline="-25000"/>
              <a:t>0</a:t>
            </a:r>
            <a:r>
              <a:rPr lang="en-US" altLang="zh-CN" sz="1400">
                <a:sym typeface="+mn-ea"/>
              </a:rPr>
              <a:t>+8weeks</a:t>
            </a:r>
            <a:r>
              <a:rPr lang="en-US" altLang="zh-CN" sz="1400"/>
              <a:t>)</a:t>
            </a:r>
            <a:endParaRPr lang="en-US" altLang="zh-CN" sz="1400"/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4082415" y="4213225"/>
            <a:ext cx="7620" cy="3841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6021705" y="2977515"/>
            <a:ext cx="16510" cy="8667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7847330" y="3904615"/>
            <a:ext cx="1266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(T</a:t>
            </a:r>
            <a:r>
              <a:rPr lang="en-US" altLang="zh-CN" sz="1400" baseline="-25000"/>
              <a:t>0</a:t>
            </a:r>
            <a:r>
              <a:rPr lang="en-US" altLang="zh-CN" sz="1400">
                <a:sym typeface="+mn-ea"/>
              </a:rPr>
              <a:t>+14 weeks</a:t>
            </a:r>
            <a:r>
              <a:rPr lang="en-US" altLang="zh-CN" sz="1400"/>
              <a:t>)</a:t>
            </a:r>
            <a:endParaRPr lang="en-US" altLang="zh-CN" sz="140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8616315" y="4184015"/>
            <a:ext cx="635" cy="34099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9972675" y="3877945"/>
            <a:ext cx="1266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(T</a:t>
            </a:r>
            <a:r>
              <a:rPr lang="en-US" altLang="zh-CN" sz="1400" baseline="-25000"/>
              <a:t>0</a:t>
            </a:r>
            <a:r>
              <a:rPr lang="en-US" altLang="zh-CN" sz="1400">
                <a:sym typeface="+mn-ea"/>
              </a:rPr>
              <a:t>+14 weeks+)</a:t>
            </a:r>
            <a:endParaRPr lang="zh-CN" altLang="en-US" sz="1400">
              <a:sym typeface="+mn-ea"/>
            </a:endParaRPr>
          </a:p>
        </p:txBody>
      </p:sp>
      <p:sp>
        <p:nvSpPr>
          <p:cNvPr id="30" name="内容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9478645" y="2129790"/>
            <a:ext cx="2254250" cy="405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1400"/>
              <a:t>调试、工具迭代</a:t>
            </a:r>
            <a:r>
              <a:rPr lang="en-US" altLang="zh-CN" sz="1400"/>
              <a:t>...</a:t>
            </a:r>
            <a:endParaRPr lang="en-US" altLang="zh-CN" sz="1400"/>
          </a:p>
        </p:txBody>
      </p:sp>
      <p:cxnSp>
        <p:nvCxnSpPr>
          <p:cNvPr id="31" name="直接连接符 30"/>
          <p:cNvCxnSpPr>
            <a:endCxn id="30" idx="2"/>
          </p:cNvCxnSpPr>
          <p:nvPr/>
        </p:nvCxnSpPr>
        <p:spPr>
          <a:xfrm flipV="1">
            <a:off x="10605770" y="2535555"/>
            <a:ext cx="0" cy="129286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3550285" y="3906520"/>
            <a:ext cx="1255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(T</a:t>
            </a:r>
            <a:r>
              <a:rPr lang="en-US" altLang="zh-CN" sz="1400" baseline="-25000"/>
              <a:t>0</a:t>
            </a:r>
            <a:r>
              <a:rPr lang="en-US" altLang="zh-CN" sz="1400">
                <a:sym typeface="+mn-ea"/>
              </a:rPr>
              <a:t>+2weeks</a:t>
            </a:r>
            <a:r>
              <a:rPr lang="en-US" altLang="zh-CN" sz="1400"/>
              <a:t>)</a:t>
            </a:r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54083" y="184102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2.AWB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仿真工具基础方案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9920" y="3637915"/>
            <a:ext cx="8229600" cy="1915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buNone/>
            </a:pPr>
            <a:r>
              <a:rPr lang="zh-CN" altLang="en-US" sz="1800"/>
              <a:t>较多部分与</a:t>
            </a:r>
            <a:r>
              <a:rPr lang="en-US" altLang="zh-CN" sz="1800"/>
              <a:t>Altek</a:t>
            </a:r>
            <a:r>
              <a:rPr lang="zh-CN" altLang="en-US" sz="1800"/>
              <a:t>方案的具体内容相关。相关性比较强的，最好确定</a:t>
            </a:r>
            <a:r>
              <a:rPr lang="en-US" altLang="zh-CN" sz="1800"/>
              <a:t>Altek</a:t>
            </a:r>
            <a:r>
              <a:rPr lang="zh-CN" altLang="en-US" sz="1800"/>
              <a:t>怎么做的再开发仿真的部分用</a:t>
            </a:r>
            <a:r>
              <a:rPr lang="zh-CN" altLang="en-US" sz="1800">
                <a:highlight>
                  <a:srgbClr val="FF0000"/>
                </a:highlight>
              </a:rPr>
              <a:t>红色标出</a:t>
            </a:r>
            <a:r>
              <a:rPr lang="zh-CN" altLang="en-US" sz="1800"/>
              <a:t>；跟</a:t>
            </a:r>
            <a:r>
              <a:rPr lang="en-US" altLang="zh-CN" sz="1800"/>
              <a:t>Altek</a:t>
            </a:r>
            <a:r>
              <a:rPr lang="zh-CN" altLang="en-US" sz="1800"/>
              <a:t>方案相关性较弱的部分，用</a:t>
            </a:r>
            <a:r>
              <a:rPr lang="zh-CN" altLang="en-US" sz="1800">
                <a:highlight>
                  <a:srgbClr val="00FF00"/>
                </a:highlight>
              </a:rPr>
              <a:t>绿色标出</a:t>
            </a:r>
            <a:r>
              <a:rPr lang="zh-CN" altLang="en-US" sz="1800"/>
              <a:t>。</a:t>
            </a:r>
            <a:endParaRPr lang="zh-CN" altLang="en-US" sz="1800"/>
          </a:p>
          <a:p>
            <a:pPr marL="0" indent="457200" algn="just">
              <a:buNone/>
            </a:pPr>
            <a:r>
              <a:rPr lang="zh-CN" altLang="en-US" sz="1800"/>
              <a:t>计划</a:t>
            </a:r>
            <a:r>
              <a:rPr lang="en-US" altLang="zh-CN" sz="1800"/>
              <a:t>Altek</a:t>
            </a:r>
            <a:r>
              <a:rPr lang="zh-CN" altLang="en-US" sz="1800"/>
              <a:t>源码回来之前先进行一部分返工风险较小的开发，</a:t>
            </a:r>
            <a:r>
              <a:rPr lang="en-US" altLang="zh-CN" sz="1800">
                <a:sym typeface="+mn-ea"/>
              </a:rPr>
              <a:t>Altek</a:t>
            </a:r>
            <a:r>
              <a:rPr lang="zh-CN" altLang="en-US" sz="1800">
                <a:sym typeface="+mn-ea"/>
              </a:rPr>
              <a:t>源码回来之后先拆解算法，先能用脚本进行</a:t>
            </a:r>
            <a:r>
              <a:rPr lang="en-US" altLang="zh-CN" sz="1800">
                <a:sym typeface="+mn-ea"/>
              </a:rPr>
              <a:t>PC</a:t>
            </a:r>
            <a:r>
              <a:rPr lang="zh-CN" altLang="en-US" sz="1800">
                <a:sym typeface="+mn-ea"/>
              </a:rPr>
              <a:t>仿真，再根据算法逐步完善仿真工具可视化调试。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硬件双目平台</a:t>
            </a:r>
            <a:endParaRPr lang="zh-CN" altLang="en-US" sz="1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</a:t>
            </a:r>
            <a:r>
              <a:rPr lang="zh-CN" altLang="en-US" sz="3200">
                <a:sym typeface="+mn-ea"/>
              </a:rPr>
              <a:t>基础功能</a:t>
            </a:r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65985" y="1390015"/>
            <a:ext cx="8229600" cy="11004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1.</a:t>
            </a:r>
            <a:r>
              <a:rPr lang="zh-CN" altLang="en-US" sz="1800"/>
              <a:t>单张图的仿真调试过程可视化。读图</a:t>
            </a:r>
            <a:r>
              <a:rPr lang="en-US" altLang="zh-CN" sz="1800"/>
              <a:t>--</a:t>
            </a:r>
            <a:r>
              <a:rPr lang="zh-CN" altLang="en-US" sz="1800"/>
              <a:t>统计数据及参数显示</a:t>
            </a:r>
            <a:r>
              <a:rPr lang="en-US" altLang="zh-CN" sz="1800"/>
              <a:t>--</a:t>
            </a:r>
            <a:r>
              <a:rPr lang="zh-CN" altLang="en-US" sz="1800"/>
              <a:t>参数调整</a:t>
            </a:r>
            <a:r>
              <a:rPr lang="en-US" altLang="zh-CN" sz="1800"/>
              <a:t>--</a:t>
            </a:r>
            <a:r>
              <a:rPr lang="zh-CN" altLang="en-US" sz="1800"/>
              <a:t>调整后参数显示</a:t>
            </a:r>
            <a:r>
              <a:rPr lang="en-US" altLang="zh-CN" sz="1800"/>
              <a:t>--gain</a:t>
            </a:r>
            <a:r>
              <a:rPr lang="zh-CN" altLang="en-US" sz="1800"/>
              <a:t>计算、显示</a:t>
            </a:r>
            <a:r>
              <a:rPr lang="en-US" altLang="zh-CN" sz="1800"/>
              <a:t>--apply</a:t>
            </a:r>
            <a:r>
              <a:rPr lang="en-US" altLang="zh-CN" sz="1800">
                <a:sym typeface="+mn-ea"/>
              </a:rPr>
              <a:t>--awb</a:t>
            </a:r>
            <a:r>
              <a:rPr lang="zh-CN" altLang="en-US" sz="1800">
                <a:sym typeface="+mn-ea"/>
              </a:rPr>
              <a:t>后处理</a:t>
            </a:r>
            <a:r>
              <a:rPr lang="en-US" altLang="zh-CN" sz="1800"/>
              <a:t>--</a:t>
            </a:r>
            <a:r>
              <a:rPr lang="zh-CN" altLang="en-US" sz="1800"/>
              <a:t>结果显示</a:t>
            </a:r>
            <a:r>
              <a:rPr lang="en-US" altLang="zh-CN" sz="1800"/>
              <a:t>--</a:t>
            </a:r>
            <a:r>
              <a:rPr lang="zh-CN" altLang="en-US" sz="1800"/>
              <a:t>结果存储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1</a:t>
            </a:r>
            <a:r>
              <a:rPr lang="zh-CN" altLang="en-US" sz="1800"/>
              <a:t>）参数调整后，更新的参数需要</a:t>
            </a:r>
            <a:r>
              <a:rPr lang="zh-CN" altLang="en-US" sz="1800">
                <a:solidFill>
                  <a:schemeClr val="tx1"/>
                </a:solidFill>
                <a:highlight>
                  <a:srgbClr val="FF0000"/>
                </a:highlight>
              </a:rPr>
              <a:t>实时显示在统计数据图</a:t>
            </a:r>
            <a:r>
              <a:rPr lang="zh-CN" altLang="en-US" sz="1800"/>
              <a:t>上。</a:t>
            </a:r>
            <a:endParaRPr lang="zh-CN" altLang="en-US" sz="1800"/>
          </a:p>
          <a:p>
            <a:pPr marL="0" indent="457200">
              <a:buNone/>
            </a:pP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52345"/>
          <a:stretch>
            <a:fillRect/>
          </a:stretch>
        </p:blipFill>
        <p:spPr>
          <a:xfrm>
            <a:off x="6356350" y="2491105"/>
            <a:ext cx="3147060" cy="1322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50465"/>
          <a:stretch>
            <a:fillRect/>
          </a:stretch>
        </p:blipFill>
        <p:spPr>
          <a:xfrm>
            <a:off x="2341245" y="4836160"/>
            <a:ext cx="2891155" cy="1384935"/>
          </a:xfrm>
          <a:prstGeom prst="rect">
            <a:avLst/>
          </a:prstGeom>
        </p:spPr>
      </p:pic>
      <p:sp>
        <p:nvSpPr>
          <p:cNvPr id="12" name="右箭头 11"/>
          <p:cNvSpPr/>
          <p:nvPr>
            <p:custDataLst>
              <p:tags r:id="rId7"/>
            </p:custDataLst>
          </p:nvPr>
        </p:nvSpPr>
        <p:spPr>
          <a:xfrm>
            <a:off x="5512435" y="297243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"/>
          <a:srcRect b="48257"/>
          <a:stretch>
            <a:fillRect/>
          </a:stretch>
        </p:blipFill>
        <p:spPr>
          <a:xfrm>
            <a:off x="2388235" y="2491105"/>
            <a:ext cx="2870835" cy="1310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rcRect t="50767"/>
          <a:stretch>
            <a:fillRect/>
          </a:stretch>
        </p:blipFill>
        <p:spPr>
          <a:xfrm>
            <a:off x="6569710" y="4801235"/>
            <a:ext cx="2933700" cy="1396365"/>
          </a:xfrm>
          <a:prstGeom prst="rect">
            <a:avLst/>
          </a:prstGeom>
        </p:spPr>
      </p:pic>
      <p:sp>
        <p:nvSpPr>
          <p:cNvPr id="17" name="右箭头 16"/>
          <p:cNvSpPr/>
          <p:nvPr>
            <p:custDataLst>
              <p:tags r:id="rId10"/>
            </p:custDataLst>
          </p:nvPr>
        </p:nvSpPr>
        <p:spPr>
          <a:xfrm rot="5400000">
            <a:off x="7618095" y="412750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>
            <p:custDataLst>
              <p:tags r:id="rId11"/>
            </p:custDataLst>
          </p:nvPr>
        </p:nvSpPr>
        <p:spPr>
          <a:xfrm rot="10800000">
            <a:off x="5512435" y="531939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09585" y="4103370"/>
            <a:ext cx="721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调整</a:t>
            </a:r>
            <a:endParaRPr lang="zh-CN" altLang="en-US" sz="1400"/>
          </a:p>
        </p:txBody>
      </p:sp>
      <p:sp>
        <p:nvSpPr>
          <p:cNvPr id="22" name="文本框 21"/>
          <p:cNvSpPr txBox="1"/>
          <p:nvPr/>
        </p:nvSpPr>
        <p:spPr>
          <a:xfrm>
            <a:off x="5634355" y="5036185"/>
            <a:ext cx="721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更新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</a:t>
            </a:r>
            <a:r>
              <a:rPr lang="zh-CN" altLang="en-US" sz="3200">
                <a:sym typeface="+mn-ea"/>
              </a:rPr>
              <a:t>基础功能</a:t>
            </a:r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27885" y="1513840"/>
            <a:ext cx="8229600" cy="19157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800"/>
              <a:t>1.</a:t>
            </a:r>
            <a:r>
              <a:rPr lang="zh-CN" altLang="en-US" sz="1800"/>
              <a:t>单张图的仿真调试过程可视化。读图</a:t>
            </a:r>
            <a:r>
              <a:rPr lang="en-US" altLang="zh-CN" sz="1800"/>
              <a:t>--</a:t>
            </a:r>
            <a:r>
              <a:rPr lang="zh-CN" altLang="en-US" sz="1800"/>
              <a:t>统计数据及参数显示</a:t>
            </a:r>
            <a:r>
              <a:rPr lang="en-US" altLang="zh-CN" sz="1800"/>
              <a:t>--</a:t>
            </a:r>
            <a:r>
              <a:rPr lang="zh-CN" altLang="en-US" sz="1800"/>
              <a:t>参数调整</a:t>
            </a:r>
            <a:r>
              <a:rPr lang="en-US" altLang="zh-CN" sz="1800"/>
              <a:t>--</a:t>
            </a:r>
            <a:r>
              <a:rPr lang="zh-CN" altLang="en-US" sz="1800"/>
              <a:t>调整后参数显示</a:t>
            </a:r>
            <a:r>
              <a:rPr lang="en-US" altLang="zh-CN" sz="1800"/>
              <a:t>--gain</a:t>
            </a:r>
            <a:r>
              <a:rPr lang="zh-CN" altLang="en-US" sz="1800"/>
              <a:t>计算、显示</a:t>
            </a:r>
            <a:r>
              <a:rPr lang="en-US" altLang="zh-CN" sz="1800"/>
              <a:t>--apply</a:t>
            </a:r>
            <a:r>
              <a:rPr lang="en-US" altLang="zh-CN" sz="1800">
                <a:sym typeface="+mn-ea"/>
              </a:rPr>
              <a:t>--awb</a:t>
            </a:r>
            <a:r>
              <a:rPr lang="zh-CN" altLang="en-US" sz="1800">
                <a:sym typeface="+mn-ea"/>
              </a:rPr>
              <a:t>后处理</a:t>
            </a:r>
            <a:r>
              <a:rPr lang="en-US" altLang="zh-CN" sz="1800"/>
              <a:t>--</a:t>
            </a:r>
            <a:r>
              <a:rPr lang="zh-CN" altLang="en-US" sz="1800"/>
              <a:t>结果显示</a:t>
            </a:r>
            <a:r>
              <a:rPr lang="en-US" altLang="zh-CN" sz="1800"/>
              <a:t>--</a:t>
            </a:r>
            <a:r>
              <a:rPr lang="zh-CN" altLang="en-US" sz="1800"/>
              <a:t>结果存储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2</a:t>
            </a:r>
            <a:r>
              <a:rPr lang="zh-CN" altLang="en-US" sz="1800"/>
              <a:t>）</a:t>
            </a:r>
            <a:r>
              <a:rPr lang="en-US" altLang="zh-CN" sz="1800"/>
              <a:t>gain</a:t>
            </a:r>
            <a:r>
              <a:rPr lang="zh-CN" altLang="en-US" sz="1800"/>
              <a:t>的计算过程：算法用dll的形式调用，保证仿真算法代码与上机的代码一致。仿真工具参数调整后更新</a:t>
            </a:r>
            <a:r>
              <a:rPr lang="en-US" altLang="zh-CN" sz="1800"/>
              <a:t>dll</a:t>
            </a:r>
            <a:r>
              <a:rPr lang="zh-CN" altLang="en-US" sz="1800"/>
              <a:t>输入数据，点击按钮apply之后，新的输入参数跑dll再算一次，接收新算的</a:t>
            </a:r>
            <a:r>
              <a:rPr lang="en-US" altLang="zh-CN" sz="1800"/>
              <a:t>gain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chemeClr val="tx1"/>
                </a:solidFill>
                <a:highlight>
                  <a:srgbClr val="00FF00"/>
                </a:highlight>
              </a:rPr>
              <a:t>显示</a:t>
            </a:r>
            <a:r>
              <a:rPr lang="zh-CN" altLang="en-US" sz="1800"/>
              <a:t>在统计图上。</a:t>
            </a:r>
            <a:endParaRPr lang="zh-CN" altLang="en-US" sz="1800"/>
          </a:p>
        </p:txBody>
      </p:sp>
      <p:sp>
        <p:nvSpPr>
          <p:cNvPr id="20" name="右箭头 19"/>
          <p:cNvSpPr/>
          <p:nvPr>
            <p:custDataLst>
              <p:tags r:id="rId3"/>
            </p:custDataLst>
          </p:nvPr>
        </p:nvSpPr>
        <p:spPr>
          <a:xfrm>
            <a:off x="8051165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654550" y="591058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存图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83980" y="4041775"/>
            <a:ext cx="1123950" cy="828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83980" y="5052060"/>
            <a:ext cx="1095375" cy="857250"/>
          </a:xfrm>
          <a:prstGeom prst="rect">
            <a:avLst/>
          </a:prstGeom>
        </p:spPr>
      </p:pic>
      <p:sp>
        <p:nvSpPr>
          <p:cNvPr id="5" name="右箭头 4"/>
          <p:cNvSpPr/>
          <p:nvPr>
            <p:custDataLst>
              <p:tags r:id="rId8"/>
            </p:custDataLst>
          </p:nvPr>
        </p:nvSpPr>
        <p:spPr>
          <a:xfrm>
            <a:off x="6364605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9"/>
            </p:custDataLst>
          </p:nvPr>
        </p:nvSpPr>
        <p:spPr>
          <a:xfrm>
            <a:off x="4654550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10"/>
            </p:custDataLst>
          </p:nvPr>
        </p:nvSpPr>
        <p:spPr>
          <a:xfrm>
            <a:off x="4654550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11"/>
            </p:custDataLst>
          </p:nvPr>
        </p:nvSpPr>
        <p:spPr>
          <a:xfrm>
            <a:off x="6364605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>
            <a:off x="8027035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341745" y="591058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存图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39845" y="4503420"/>
            <a:ext cx="847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old AWB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5565775" y="450342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ccm</a:t>
            </a:r>
            <a:endParaRPr lang="en-US" altLang="zh-CN" sz="1400"/>
          </a:p>
        </p:txBody>
      </p:sp>
      <p:sp>
        <p:nvSpPr>
          <p:cNvPr id="23" name="文本框 22"/>
          <p:cNvSpPr txBox="1"/>
          <p:nvPr/>
        </p:nvSpPr>
        <p:spPr>
          <a:xfrm>
            <a:off x="7181215" y="4503420"/>
            <a:ext cx="804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gamma</a:t>
            </a:r>
            <a:endParaRPr lang="en-US" altLang="zh-CN" sz="1400"/>
          </a:p>
        </p:txBody>
      </p:sp>
      <p:sp>
        <p:nvSpPr>
          <p:cNvPr id="24" name="文本框 23"/>
          <p:cNvSpPr txBox="1"/>
          <p:nvPr/>
        </p:nvSpPr>
        <p:spPr>
          <a:xfrm>
            <a:off x="3816985" y="5253355"/>
            <a:ext cx="90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newAWB</a:t>
            </a:r>
            <a:endParaRPr lang="en-US" sz="1400"/>
          </a:p>
        </p:txBody>
      </p:sp>
      <p:sp>
        <p:nvSpPr>
          <p:cNvPr id="25" name="文本框 24"/>
          <p:cNvSpPr txBox="1"/>
          <p:nvPr/>
        </p:nvSpPr>
        <p:spPr>
          <a:xfrm>
            <a:off x="5565775" y="523621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ccm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7177405" y="5236210"/>
            <a:ext cx="881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gamma</a:t>
            </a:r>
            <a:endParaRPr lang="en-US" altLang="zh-CN" sz="140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879975" y="4319905"/>
            <a:ext cx="7620" cy="1506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624955" y="4322445"/>
            <a:ext cx="7620" cy="1506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>
            <p:custDataLst>
              <p:tags r:id="rId13"/>
            </p:custDataLst>
          </p:nvPr>
        </p:nvSpPr>
        <p:spPr>
          <a:xfrm>
            <a:off x="3241040" y="523621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4"/>
            </p:custDataLst>
          </p:nvPr>
        </p:nvSpPr>
        <p:spPr>
          <a:xfrm>
            <a:off x="3241040" y="448627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636520" y="4503420"/>
            <a:ext cx="690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raw</a:t>
            </a:r>
            <a:endParaRPr lang="en-US" altLang="zh-CN" sz="1400"/>
          </a:p>
        </p:txBody>
      </p:sp>
      <p:sp>
        <p:nvSpPr>
          <p:cNvPr id="33" name="文本框 32"/>
          <p:cNvSpPr txBox="1"/>
          <p:nvPr/>
        </p:nvSpPr>
        <p:spPr>
          <a:xfrm>
            <a:off x="2636520" y="528955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raw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10348595" y="4552315"/>
            <a:ext cx="5734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FF0000"/>
                </a:solidFill>
              </a:rPr>
              <a:t>显示</a:t>
            </a:r>
            <a:r>
              <a:rPr lang="en-US" altLang="zh-CN" sz="1400">
                <a:solidFill>
                  <a:srgbClr val="FF0000"/>
                </a:solidFill>
              </a:rPr>
              <a:t>+</a:t>
            </a:r>
            <a:endParaRPr lang="en-US" altLang="zh-CN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存储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</a:t>
            </a:r>
            <a:r>
              <a:rPr lang="zh-CN" altLang="en-US" sz="3200">
                <a:sym typeface="+mn-ea"/>
              </a:rPr>
              <a:t>基础功能</a:t>
            </a:r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27885" y="1513840"/>
            <a:ext cx="8229600" cy="14897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800"/>
              <a:t>1.</a:t>
            </a:r>
            <a:r>
              <a:rPr lang="zh-CN" altLang="en-US" sz="1800"/>
              <a:t>单张图的仿真调试过程可视化。读图</a:t>
            </a:r>
            <a:r>
              <a:rPr lang="en-US" altLang="zh-CN" sz="1800"/>
              <a:t>--</a:t>
            </a:r>
            <a:r>
              <a:rPr lang="zh-CN" altLang="en-US" sz="1800"/>
              <a:t>统计数据及参数显示</a:t>
            </a:r>
            <a:r>
              <a:rPr lang="en-US" altLang="zh-CN" sz="1800"/>
              <a:t>--</a:t>
            </a:r>
            <a:r>
              <a:rPr lang="zh-CN" altLang="en-US" sz="1800"/>
              <a:t>参数调整</a:t>
            </a:r>
            <a:r>
              <a:rPr lang="en-US" altLang="zh-CN" sz="1800"/>
              <a:t>--</a:t>
            </a:r>
            <a:r>
              <a:rPr lang="zh-CN" altLang="en-US" sz="1800"/>
              <a:t>调整后参数显示</a:t>
            </a:r>
            <a:r>
              <a:rPr lang="en-US" altLang="zh-CN" sz="1800"/>
              <a:t>--gain</a:t>
            </a:r>
            <a:r>
              <a:rPr lang="zh-CN" altLang="en-US" sz="1800"/>
              <a:t>计算、显示</a:t>
            </a:r>
            <a:r>
              <a:rPr lang="en-US" altLang="zh-CN" sz="1800"/>
              <a:t>--apply</a:t>
            </a:r>
            <a:r>
              <a:rPr lang="en-US" altLang="zh-CN" sz="1800">
                <a:sym typeface="+mn-ea"/>
              </a:rPr>
              <a:t>--awb</a:t>
            </a:r>
            <a:r>
              <a:rPr lang="zh-CN" altLang="en-US" sz="1800">
                <a:sym typeface="+mn-ea"/>
              </a:rPr>
              <a:t>后处理</a:t>
            </a:r>
            <a:r>
              <a:rPr lang="en-US" altLang="zh-CN" sz="1800"/>
              <a:t>--</a:t>
            </a:r>
            <a:r>
              <a:rPr lang="zh-CN" altLang="en-US" sz="1800"/>
              <a:t>结果显示</a:t>
            </a:r>
            <a:r>
              <a:rPr lang="en-US" altLang="zh-CN" sz="1800"/>
              <a:t>--</a:t>
            </a:r>
            <a:r>
              <a:rPr lang="zh-CN" altLang="en-US" sz="1800"/>
              <a:t>结果存储</a:t>
            </a:r>
            <a:endParaRPr lang="zh-CN" altLang="en-US" sz="1800"/>
          </a:p>
          <a:p>
            <a:pPr marL="0" indent="457200" algn="just">
              <a:buNone/>
            </a:pPr>
            <a:r>
              <a:rPr lang="en-US" altLang="zh-CN" sz="1800"/>
              <a:t>3</a:t>
            </a:r>
            <a:r>
              <a:rPr lang="zh-CN" altLang="en-US" sz="1800"/>
              <a:t>）</a:t>
            </a:r>
            <a:r>
              <a:rPr lang="en-US" altLang="zh-CN" sz="1800"/>
              <a:t>apply AWB gain</a:t>
            </a:r>
            <a:r>
              <a:rPr lang="zh-CN" altLang="en-US" sz="1800"/>
              <a:t>之后，做</a:t>
            </a:r>
            <a:r>
              <a:rPr lang="en-US" altLang="zh-CN" sz="1800"/>
              <a:t>ccm</a:t>
            </a:r>
            <a:r>
              <a:rPr lang="zh-CN" altLang="en-US" sz="1800"/>
              <a:t>和</a:t>
            </a:r>
            <a:r>
              <a:rPr lang="en-US" altLang="zh-CN" sz="1800"/>
              <a:t>gamma</a:t>
            </a:r>
            <a:r>
              <a:rPr lang="zh-CN" altLang="en-US" sz="1800"/>
              <a:t>才能看到有接近于成片的颜色。仿真工具需作用</a:t>
            </a:r>
            <a:r>
              <a:rPr lang="en-US" altLang="zh-CN" sz="1800"/>
              <a:t>ccm</a:t>
            </a:r>
            <a:r>
              <a:rPr lang="zh-CN" altLang="en-US" sz="1800"/>
              <a:t>和</a:t>
            </a:r>
            <a:r>
              <a:rPr lang="en-US" altLang="zh-CN" sz="1800"/>
              <a:t>gamma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chemeClr val="tx1"/>
                </a:solidFill>
                <a:highlight>
                  <a:srgbClr val="00FF00"/>
                </a:highlight>
              </a:rPr>
              <a:t>保存前后结果</a:t>
            </a:r>
            <a:r>
              <a:rPr lang="zh-CN" altLang="en-US" sz="1800"/>
              <a:t>，用于确认偏色问题来源。如</a:t>
            </a:r>
            <a:r>
              <a:rPr lang="zh-CN" altLang="en-US" sz="1800">
                <a:highlight>
                  <a:srgbClr val="FF0000"/>
                </a:highlight>
              </a:rPr>
              <a:t>读取</a:t>
            </a:r>
            <a:r>
              <a:rPr lang="en-US" altLang="zh-CN" sz="1800">
                <a:highlight>
                  <a:srgbClr val="FF0000"/>
                </a:highlight>
              </a:rPr>
              <a:t>ccm</a:t>
            </a:r>
            <a:r>
              <a:rPr lang="zh-CN" altLang="en-US" sz="1800">
                <a:highlight>
                  <a:srgbClr val="FF0000"/>
                </a:highlight>
              </a:rPr>
              <a:t>和</a:t>
            </a:r>
            <a:r>
              <a:rPr lang="en-US" altLang="zh-CN" sz="1800">
                <a:highlight>
                  <a:srgbClr val="FF0000"/>
                </a:highlight>
              </a:rPr>
              <a:t>gamma</a:t>
            </a:r>
            <a:r>
              <a:rPr lang="zh-CN" altLang="en-US" sz="1800">
                <a:highlight>
                  <a:srgbClr val="FF0000"/>
                </a:highlight>
              </a:rPr>
              <a:t>的配置文件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chemeClr val="tx1"/>
                </a:solidFill>
                <a:highlight>
                  <a:srgbClr val="00FF00"/>
                </a:highlight>
              </a:rPr>
              <a:t>一键作用</a:t>
            </a:r>
            <a:r>
              <a:rPr lang="zh-CN" altLang="en-US" sz="1800"/>
              <a:t>。</a:t>
            </a:r>
            <a:endParaRPr lang="zh-CN" altLang="en-US" sz="1800"/>
          </a:p>
          <a:p>
            <a:pPr marL="0" indent="457200" algn="just">
              <a:buNone/>
            </a:pPr>
            <a:endParaRPr lang="zh-CN" altLang="en-US" sz="1800"/>
          </a:p>
        </p:txBody>
      </p:sp>
      <p:sp>
        <p:nvSpPr>
          <p:cNvPr id="20" name="右箭头 19"/>
          <p:cNvSpPr/>
          <p:nvPr>
            <p:custDataLst>
              <p:tags r:id="rId3"/>
            </p:custDataLst>
          </p:nvPr>
        </p:nvSpPr>
        <p:spPr>
          <a:xfrm>
            <a:off x="8051165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654550" y="591058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存图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83980" y="4041775"/>
            <a:ext cx="1123950" cy="828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83980" y="5052060"/>
            <a:ext cx="1095375" cy="857250"/>
          </a:xfrm>
          <a:prstGeom prst="rect">
            <a:avLst/>
          </a:prstGeom>
        </p:spPr>
      </p:pic>
      <p:sp>
        <p:nvSpPr>
          <p:cNvPr id="5" name="右箭头 4"/>
          <p:cNvSpPr/>
          <p:nvPr>
            <p:custDataLst>
              <p:tags r:id="rId8"/>
            </p:custDataLst>
          </p:nvPr>
        </p:nvSpPr>
        <p:spPr>
          <a:xfrm>
            <a:off x="6364605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9"/>
            </p:custDataLst>
          </p:nvPr>
        </p:nvSpPr>
        <p:spPr>
          <a:xfrm>
            <a:off x="4654550" y="520001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10"/>
            </p:custDataLst>
          </p:nvPr>
        </p:nvSpPr>
        <p:spPr>
          <a:xfrm>
            <a:off x="4654550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11"/>
            </p:custDataLst>
          </p:nvPr>
        </p:nvSpPr>
        <p:spPr>
          <a:xfrm>
            <a:off x="6364605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>
            <a:off x="8027035" y="445008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341745" y="591058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存图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39845" y="4503420"/>
            <a:ext cx="847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old AWB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5565775" y="450342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ccm</a:t>
            </a:r>
            <a:endParaRPr lang="en-US" altLang="zh-CN" sz="1400"/>
          </a:p>
        </p:txBody>
      </p:sp>
      <p:sp>
        <p:nvSpPr>
          <p:cNvPr id="23" name="文本框 22"/>
          <p:cNvSpPr txBox="1"/>
          <p:nvPr/>
        </p:nvSpPr>
        <p:spPr>
          <a:xfrm>
            <a:off x="7181215" y="4503420"/>
            <a:ext cx="804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gamma</a:t>
            </a:r>
            <a:endParaRPr lang="en-US" altLang="zh-CN" sz="1400"/>
          </a:p>
        </p:txBody>
      </p:sp>
      <p:sp>
        <p:nvSpPr>
          <p:cNvPr id="24" name="文本框 23"/>
          <p:cNvSpPr txBox="1"/>
          <p:nvPr/>
        </p:nvSpPr>
        <p:spPr>
          <a:xfrm>
            <a:off x="3816985" y="5253355"/>
            <a:ext cx="90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newAWB</a:t>
            </a:r>
            <a:endParaRPr lang="en-US" sz="1400"/>
          </a:p>
        </p:txBody>
      </p:sp>
      <p:sp>
        <p:nvSpPr>
          <p:cNvPr id="25" name="文本框 24"/>
          <p:cNvSpPr txBox="1"/>
          <p:nvPr/>
        </p:nvSpPr>
        <p:spPr>
          <a:xfrm>
            <a:off x="5565775" y="523621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ccm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7177405" y="5236210"/>
            <a:ext cx="881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gamma</a:t>
            </a:r>
            <a:endParaRPr lang="en-US" altLang="zh-CN" sz="140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879975" y="4319905"/>
            <a:ext cx="7620" cy="1506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624955" y="4322445"/>
            <a:ext cx="7620" cy="1506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>
            <p:custDataLst>
              <p:tags r:id="rId13"/>
            </p:custDataLst>
          </p:nvPr>
        </p:nvSpPr>
        <p:spPr>
          <a:xfrm>
            <a:off x="3241040" y="5236210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4"/>
            </p:custDataLst>
          </p:nvPr>
        </p:nvSpPr>
        <p:spPr>
          <a:xfrm>
            <a:off x="3241040" y="4486275"/>
            <a:ext cx="62293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636520" y="4503420"/>
            <a:ext cx="690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raw</a:t>
            </a:r>
            <a:endParaRPr lang="en-US" altLang="zh-CN" sz="1400"/>
          </a:p>
        </p:txBody>
      </p:sp>
      <p:sp>
        <p:nvSpPr>
          <p:cNvPr id="33" name="文本框 32"/>
          <p:cNvSpPr txBox="1"/>
          <p:nvPr/>
        </p:nvSpPr>
        <p:spPr>
          <a:xfrm>
            <a:off x="2636520" y="5289550"/>
            <a:ext cx="57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raw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10348595" y="4552315"/>
            <a:ext cx="5734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FF0000"/>
                </a:solidFill>
              </a:rPr>
              <a:t>显示</a:t>
            </a:r>
            <a:r>
              <a:rPr lang="en-US" altLang="zh-CN" sz="1400">
                <a:solidFill>
                  <a:srgbClr val="FF0000"/>
                </a:solidFill>
              </a:rPr>
              <a:t>+</a:t>
            </a:r>
            <a:endParaRPr lang="en-US" altLang="zh-CN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存储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</a:t>
            </a:r>
            <a:r>
              <a:rPr lang="zh-CN" altLang="en-US" sz="3200">
                <a:sym typeface="+mn-ea"/>
              </a:rPr>
              <a:t>基础功能</a:t>
            </a:r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27885" y="1513840"/>
            <a:ext cx="8229600" cy="22834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2.</a:t>
            </a:r>
            <a:r>
              <a:rPr lang="zh-CN" altLang="en-US" sz="1800">
                <a:highlight>
                  <a:srgbClr val="00FF00"/>
                </a:highlight>
              </a:rPr>
              <a:t>批量仿真及存储</a:t>
            </a:r>
            <a:r>
              <a:rPr lang="zh-CN" altLang="en-US" sz="1800"/>
              <a:t>。参数调整</a:t>
            </a:r>
            <a:r>
              <a:rPr lang="en-US" altLang="zh-CN" sz="1800"/>
              <a:t>--</a:t>
            </a:r>
            <a:r>
              <a:rPr lang="zh-CN" altLang="en-US" sz="1800"/>
              <a:t>调整后参数显示</a:t>
            </a:r>
            <a:r>
              <a:rPr lang="en-US" altLang="zh-CN" sz="1800"/>
              <a:t>--</a:t>
            </a:r>
            <a:r>
              <a:rPr lang="zh-CN" altLang="en-US" sz="1800"/>
              <a:t>批量</a:t>
            </a:r>
            <a:r>
              <a:rPr lang="en-US" altLang="zh-CN" sz="1800"/>
              <a:t>gain</a:t>
            </a:r>
            <a:r>
              <a:rPr lang="zh-CN" altLang="en-US" sz="1800"/>
              <a:t>计算</a:t>
            </a:r>
            <a:r>
              <a:rPr lang="en-US" altLang="zh-CN" sz="1800"/>
              <a:t>--</a:t>
            </a:r>
            <a:r>
              <a:rPr lang="zh-CN" altLang="en-US" sz="1800"/>
              <a:t>批量</a:t>
            </a:r>
            <a:r>
              <a:rPr lang="en-US" altLang="zh-CN" sz="1800"/>
              <a:t>apply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批量</a:t>
            </a:r>
            <a:r>
              <a:rPr lang="en-US" altLang="zh-CN" sz="1800">
                <a:sym typeface="+mn-ea"/>
              </a:rPr>
              <a:t>awb</a:t>
            </a:r>
            <a:r>
              <a:rPr lang="zh-CN" altLang="en-US" sz="1800">
                <a:sym typeface="+mn-ea"/>
              </a:rPr>
              <a:t>后处理</a:t>
            </a:r>
            <a:r>
              <a:rPr lang="en-US" altLang="zh-CN" sz="1800"/>
              <a:t>--</a:t>
            </a:r>
            <a:r>
              <a:rPr lang="zh-CN" altLang="en-US" sz="1800"/>
              <a:t>结果存储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3.</a:t>
            </a:r>
            <a:r>
              <a:rPr lang="zh-CN" altLang="en-US" sz="1800">
                <a:highlight>
                  <a:srgbClr val="00FF00"/>
                </a:highlight>
              </a:rPr>
              <a:t>显示需求</a:t>
            </a:r>
            <a:r>
              <a:rPr lang="zh-CN" altLang="en-US" sz="1800"/>
              <a:t>：</a:t>
            </a:r>
            <a:r>
              <a:rPr lang="zh-CN" altLang="en-US" sz="1800"/>
              <a:t>辅助调试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1</a:t>
            </a:r>
            <a:r>
              <a:rPr lang="zh-CN" altLang="en-US" sz="1800"/>
              <a:t>）估计出的色温：需要显示。</a:t>
            </a:r>
            <a:r>
              <a:rPr lang="en-US" altLang="zh-CN" sz="1800"/>
              <a:t> (rg,bg) --&gt; cct-duv</a:t>
            </a:r>
            <a:r>
              <a:rPr lang="zh-CN" altLang="en-US" sz="1800"/>
              <a:t>计算并展示。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2</a:t>
            </a:r>
            <a:r>
              <a:rPr lang="zh-CN" altLang="en-US" sz="1800"/>
              <a:t>）</a:t>
            </a:r>
            <a:r>
              <a:rPr lang="en-US" altLang="zh-CN" sz="1800"/>
              <a:t>xy</a:t>
            </a:r>
            <a:r>
              <a:rPr lang="zh-CN" altLang="en-US" sz="1800"/>
              <a:t>坐标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3</a:t>
            </a:r>
            <a:r>
              <a:rPr lang="zh-CN" altLang="en-US" sz="1800"/>
              <a:t>）对应</a:t>
            </a:r>
            <a:r>
              <a:rPr lang="en-US" altLang="zh-CN" sz="1800"/>
              <a:t>gain</a:t>
            </a:r>
            <a:r>
              <a:rPr lang="zh-CN" altLang="en-US" sz="1800"/>
              <a:t>的</a:t>
            </a:r>
            <a:r>
              <a:rPr lang="en-US" altLang="zh-CN" sz="1800"/>
              <a:t>ccm</a:t>
            </a:r>
            <a:endParaRPr lang="en-US" altLang="zh-CN" sz="1800"/>
          </a:p>
          <a:p>
            <a:pPr marL="0" indent="457200">
              <a:buNone/>
            </a:pPr>
            <a:r>
              <a:rPr lang="en-US" altLang="zh-CN" sz="1800"/>
              <a:t>4</a:t>
            </a:r>
            <a:r>
              <a:rPr lang="zh-CN" altLang="en-US" sz="1800"/>
              <a:t>）</a:t>
            </a:r>
            <a:r>
              <a:rPr lang="zh-CN" altLang="en-US" sz="1800">
                <a:sym typeface="+mn-ea"/>
              </a:rPr>
              <a:t>光源颜色显示：</a:t>
            </a:r>
            <a:r>
              <a:rPr lang="en-US" altLang="zh-CN" sz="1800">
                <a:sym typeface="+mn-ea"/>
              </a:rPr>
              <a:t>xy</a:t>
            </a:r>
            <a:r>
              <a:rPr lang="zh-CN" altLang="en-US" sz="1800">
                <a:sym typeface="+mn-ea"/>
              </a:rPr>
              <a:t>马蹄图落点。</a:t>
            </a:r>
            <a:endParaRPr lang="zh-CN" altLang="en-US" sz="1800"/>
          </a:p>
          <a:p>
            <a:pPr marL="0" indent="457200">
              <a:buNone/>
            </a:pPr>
            <a:endParaRPr lang="en-US" altLang="zh-CN" sz="1800"/>
          </a:p>
          <a:p>
            <a:pPr marL="0" indent="45720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sp>
        <p:nvSpPr>
          <p:cNvPr id="34" name="文本框 33"/>
          <p:cNvSpPr txBox="1"/>
          <p:nvPr/>
        </p:nvSpPr>
        <p:spPr>
          <a:xfrm>
            <a:off x="8307705" y="5753100"/>
            <a:ext cx="1279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400">
                <a:solidFill>
                  <a:schemeClr val="tx1"/>
                </a:solidFill>
              </a:rPr>
              <a:t>光源颜色显示</a:t>
            </a:r>
            <a:endParaRPr lang="zh-CN" sz="1400">
              <a:solidFill>
                <a:schemeClr val="tx1"/>
              </a:solidFill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l="30889" t="17210" r="25852"/>
          <a:stretch>
            <a:fillRect/>
          </a:stretch>
        </p:blipFill>
        <p:spPr>
          <a:xfrm>
            <a:off x="7957185" y="3717290"/>
            <a:ext cx="1931670" cy="1947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3130" y="2813685"/>
            <a:ext cx="4537075" cy="298196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zh-CN" altLang="en-US" sz="3200"/>
              <a:t>仿真工具功能要求</a:t>
            </a:r>
            <a:r>
              <a:rPr lang="en-US" altLang="zh-CN" sz="3200"/>
              <a:t>-altek</a:t>
            </a:r>
            <a:r>
              <a:rPr lang="zh-CN" altLang="en-US" sz="3200"/>
              <a:t>方案相关</a:t>
            </a:r>
            <a:endParaRPr lang="zh-CN" altLang="en-US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127885" y="1287145"/>
            <a:ext cx="8331200" cy="16687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1. altek AWB</a:t>
            </a:r>
            <a:r>
              <a:rPr lang="zh-CN" altLang="en-US" sz="1800"/>
              <a:t>方案跟仿真工具交互层的相关性很强：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1</a:t>
            </a:r>
            <a:r>
              <a:rPr lang="zh-CN" altLang="en-US" sz="1800"/>
              <a:t>）算法的区域划定方式，决定仿真工具统计图上的</a:t>
            </a:r>
            <a:r>
              <a:rPr lang="zh-CN" altLang="en-US" sz="1800">
                <a:sym typeface="+mn-ea"/>
              </a:rPr>
              <a:t>矩形</a:t>
            </a:r>
            <a:r>
              <a:rPr lang="zh-CN" altLang="en-US" sz="1800">
                <a:highlight>
                  <a:srgbClr val="FF0000"/>
                </a:highlight>
                <a:sym typeface="+mn-ea"/>
              </a:rPr>
              <a:t>方块拖动还是多边形</a:t>
            </a:r>
            <a:r>
              <a:rPr lang="zh-CN" altLang="en-US" sz="1800">
                <a:sym typeface="+mn-ea"/>
              </a:rPr>
              <a:t>方块拖动</a:t>
            </a:r>
            <a:endParaRPr lang="zh-CN" altLang="en-US" sz="1800"/>
          </a:p>
          <a:p>
            <a:pPr marL="0" indent="457200">
              <a:buNone/>
            </a:pPr>
            <a:r>
              <a:rPr lang="en-US" altLang="zh-CN" sz="1800"/>
              <a:t>2</a:t>
            </a:r>
            <a:r>
              <a:rPr lang="zh-CN" altLang="en-US" sz="1800"/>
              <a:t>）如某一个颜色问题用现有区域解决不好，是否可以</a:t>
            </a:r>
            <a:r>
              <a:rPr lang="zh-CN" altLang="en-US" sz="1800">
                <a:highlight>
                  <a:srgbClr val="FF0000"/>
                </a:highlight>
              </a:rPr>
              <a:t>自定义新区域</a:t>
            </a:r>
            <a:r>
              <a:rPr lang="zh-CN" altLang="en-US" sz="1800"/>
              <a:t>，仿真工具需要与</a:t>
            </a:r>
            <a:r>
              <a:rPr lang="en-US" altLang="zh-CN" sz="1800"/>
              <a:t>altek</a:t>
            </a:r>
            <a:r>
              <a:rPr lang="zh-CN" altLang="en-US" sz="1800"/>
              <a:t>方案一致的功能。</a:t>
            </a:r>
            <a:endParaRPr lang="zh-CN" altLang="en-US" sz="1800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180830" y="5715000"/>
            <a:ext cx="1718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400">
                <a:sym typeface="+mn-ea"/>
              </a:rPr>
              <a:t>矩形</a:t>
            </a:r>
            <a:r>
              <a:rPr lang="en-US" altLang="zh-CN" sz="1400">
                <a:sym typeface="+mn-ea"/>
              </a:rPr>
              <a:t>-</a:t>
            </a:r>
            <a:r>
              <a:rPr lang="zh-CN" altLang="en-US" sz="1400">
                <a:sym typeface="+mn-ea"/>
              </a:rPr>
              <a:t>自由度低</a:t>
            </a:r>
            <a:endParaRPr lang="zh-CN" altLang="en-US" sz="1400"/>
          </a:p>
        </p:txBody>
      </p:sp>
      <p:pic>
        <p:nvPicPr>
          <p:cNvPr id="101" name="图片 100"/>
          <p:cNvPicPr/>
          <p:nvPr/>
        </p:nvPicPr>
        <p:blipFill>
          <a:blip r:embed="rId6"/>
          <a:srcRect l="1192" t="4725" b="2733"/>
          <a:stretch>
            <a:fillRect/>
          </a:stretch>
        </p:blipFill>
        <p:spPr>
          <a:xfrm>
            <a:off x="6279515" y="4057015"/>
            <a:ext cx="1738630" cy="1680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54365" y="4034155"/>
            <a:ext cx="3571240" cy="168084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6353175" y="573786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400">
                <a:solidFill>
                  <a:schemeClr val="tx1"/>
                </a:solidFill>
              </a:rPr>
              <a:t>多边形</a:t>
            </a:r>
            <a:r>
              <a:rPr lang="en-US" altLang="zh-CN" sz="1400">
                <a:solidFill>
                  <a:schemeClr val="tx1"/>
                </a:solidFill>
              </a:rPr>
              <a:t>-</a:t>
            </a:r>
            <a:r>
              <a:rPr lang="zh-CN" altLang="en-US" sz="1400">
                <a:solidFill>
                  <a:schemeClr val="tx1"/>
                </a:solidFill>
              </a:rPr>
              <a:t>自由度高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441450" y="5737860"/>
            <a:ext cx="27139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400">
                <a:solidFill>
                  <a:schemeClr val="tx1"/>
                </a:solidFill>
              </a:rPr>
              <a:t>解决确定颜色问题的新增区域</a:t>
            </a:r>
            <a:endParaRPr lang="zh-CN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307*3359*240*24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82*1580*240*24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0.xml><?xml version="1.0" encoding="utf-8"?>
<p:tagLst xmlns:p="http://schemas.openxmlformats.org/presentationml/2006/main">
  <p:tag name="KSO_WM_UNIT_TABLE_BEAUTIFY" val="smartTable{22b77d19-d960-49f3-8d32-143edf1e7b0f}"/>
  <p:tag name="TABLE_SKINIDX" val="2"/>
  <p:tag name="TABLE_ENCOLOR" val="#FFFFFF"/>
  <p:tag name="KSO_WM_UNIT_VALUE" val="1285*2196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991_1*β*1"/>
  <p:tag name="KSO_WM_TEMPLATE_CATEGORY" val="mixed"/>
  <p:tag name="KSO_WM_TEMPLATE_INDEX" val="2020399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TABLE_ENDDRAG_ORIGIN_RECT" val="545*427"/>
  <p:tag name="TABLE_ENDDRAG_RECT" val="190*77*545*427"/>
</p:tagLst>
</file>

<file path=ppt/tags/tag9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3.xml><?xml version="1.0" encoding="utf-8"?>
<p:tagLst xmlns:p="http://schemas.openxmlformats.org/presentationml/2006/main">
  <p:tag name="KSO_WM_UNIT_TABLE_BEAUTIFY" val="smartTable{22b77d19-d960-49f3-8d32-143edf1e7b0f}"/>
  <p:tag name="TABLE_SKINIDX" val="2"/>
  <p:tag name="TABLE_ENCOLOR" val="#FFFFFF"/>
  <p:tag name="KSO_WM_UNIT_VALUE" val="1285*2196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991_1*β*1"/>
  <p:tag name="KSO_WM_TEMPLATE_CATEGORY" val="mixed"/>
  <p:tag name="KSO_WM_TEMPLATE_INDEX" val="20203991"/>
  <p:tag name="KSO_WM_UNIT_LAYERLEVEL" val="1"/>
  <p:tag name="KSO_WM_TAG_VERSION" val="1.0"/>
  <p:tag name="KSO_WM_BEAUTIFY_FLAG" val="#wm#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TABLE_ENDDRAG_ORIGIN_RECT" val="551*357"/>
  <p:tag name="TABLE_ENDDRAG_RECT" val="178*87*551*357"/>
</p:tagLst>
</file>

<file path=ppt/tags/tag94.xml><?xml version="1.0" encoding="utf-8"?>
<p:tagLst xmlns:p="http://schemas.openxmlformats.org/presentationml/2006/main">
  <p:tag name="KSO_WPP_MARK_KEY" val="8354a0f9-105c-4418-b9d9-6cfd5b9e3a3d"/>
  <p:tag name="COMMONDATA" val="eyJoZGlkIjoiMWM4Y2Y1NmYyYWU5ZjRmMGE1MWY1ZDU1ZjNjNzA2OWIifQ==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3980</Words>
  <Application>WPS 演示</Application>
  <PresentationFormat>Widescreen</PresentationFormat>
  <Paragraphs>289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Arial Unicode MS</vt:lpstr>
      <vt:lpstr>Cambria Math</vt:lpstr>
      <vt:lpstr>回顾</vt:lpstr>
      <vt:lpstr>AWB仿真方案计划</vt:lpstr>
      <vt:lpstr>PowerPoint 演示文稿</vt:lpstr>
      <vt:lpstr>AWB仿真相关工作计划-时间线</vt:lpstr>
      <vt:lpstr>PowerPoint 演示文稿</vt:lpstr>
      <vt:lpstr>仿真工具功能要求-基础功能</vt:lpstr>
      <vt:lpstr>仿真工具功能要求-基础功能</vt:lpstr>
      <vt:lpstr>仿真工具功能要求-基础功能</vt:lpstr>
      <vt:lpstr>仿真工具功能要求-基础功能</vt:lpstr>
      <vt:lpstr>仿真工具功能要求-altek方案相关</vt:lpstr>
      <vt:lpstr>仿真工具功能要求-altek方案相关</vt:lpstr>
      <vt:lpstr>仿真工具功能要求-扩展功能</vt:lpstr>
      <vt:lpstr>PowerPoint 演示文稿</vt:lpstr>
      <vt:lpstr>ccm仿真工具</vt:lpstr>
      <vt:lpstr>ccm仿真工具</vt:lpstr>
      <vt:lpstr>PowerPoint 演示文稿</vt:lpstr>
      <vt:lpstr>时序仿真工具</vt:lpstr>
      <vt:lpstr>PowerPoint 演示文稿</vt:lpstr>
      <vt:lpstr>双目一致性</vt:lpstr>
      <vt:lpstr>双目一致性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Clip影响分析</dc:title>
  <dc:creator>张睿</dc:creator>
  <cp:lastModifiedBy>邹卓良</cp:lastModifiedBy>
  <cp:revision>456</cp:revision>
  <dcterms:created xsi:type="dcterms:W3CDTF">2023-03-15T07:31:00Z</dcterms:created>
  <dcterms:modified xsi:type="dcterms:W3CDTF">2024-05-08T02:09:55Z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1261A53D072D4ECEBACCB01323F2CEE7</vt:lpwstr>
  </property>
  <property fmtid="{D5CDD505-2E9C-101B-9397-08002B2CF9AE}" pid="3" name="KSOProductBuildVer">
    <vt:lpwstr>2052-11.1.0.14036</vt:lpwstr>
  </property>
</Properties>
</file>